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7" r:id="rId5"/>
    <p:sldId id="264" r:id="rId6"/>
    <p:sldId id="270" r:id="rId7"/>
    <p:sldId id="271" r:id="rId8"/>
    <p:sldId id="272" r:id="rId9"/>
    <p:sldId id="273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384" r:id="rId23"/>
    <p:sldId id="327" r:id="rId24"/>
    <p:sldId id="328" r:id="rId25"/>
    <p:sldId id="329" r:id="rId26"/>
    <p:sldId id="263" r:id="rId27"/>
    <p:sldId id="330" r:id="rId28"/>
    <p:sldId id="292" r:id="rId29"/>
    <p:sldId id="293" r:id="rId30"/>
    <p:sldId id="295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6" r:id="rId39"/>
    <p:sldId id="307" r:id="rId40"/>
    <p:sldId id="310" r:id="rId41"/>
    <p:sldId id="311" r:id="rId42"/>
    <p:sldId id="313" r:id="rId43"/>
    <p:sldId id="349" r:id="rId44"/>
    <p:sldId id="350" r:id="rId45"/>
    <p:sldId id="351" r:id="rId46"/>
    <p:sldId id="385" r:id="rId47"/>
    <p:sldId id="356" r:id="rId48"/>
    <p:sldId id="358" r:id="rId49"/>
    <p:sldId id="360" r:id="rId50"/>
    <p:sldId id="361" r:id="rId51"/>
    <p:sldId id="362" r:id="rId52"/>
    <p:sldId id="363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072E2-A9F5-4E28-8F56-2EFE7F67514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B61267-B05D-4474-9DC1-22EE90B1C06D}">
      <dgm:prSet/>
      <dgm:spPr/>
      <dgm:t>
        <a:bodyPr/>
        <a:lstStyle/>
        <a:p>
          <a:r>
            <a:rPr lang="en-US"/>
            <a:t>Unsupervised Learning</a:t>
          </a:r>
        </a:p>
      </dgm:t>
    </dgm:pt>
    <dgm:pt modelId="{FB8A3E4A-0D0F-422E-8A34-0F1935702529}" type="parTrans" cxnId="{6B7CDE97-7CA3-4792-89AA-D9DFCB813288}">
      <dgm:prSet/>
      <dgm:spPr/>
      <dgm:t>
        <a:bodyPr/>
        <a:lstStyle/>
        <a:p>
          <a:endParaRPr lang="en-US"/>
        </a:p>
      </dgm:t>
    </dgm:pt>
    <dgm:pt modelId="{C902216A-65C9-4C39-BDCC-BD455DAD37B9}" type="sibTrans" cxnId="{6B7CDE97-7CA3-4792-89AA-D9DFCB813288}">
      <dgm:prSet/>
      <dgm:spPr/>
      <dgm:t>
        <a:bodyPr/>
        <a:lstStyle/>
        <a:p>
          <a:endParaRPr lang="en-US"/>
        </a:p>
      </dgm:t>
    </dgm:pt>
    <dgm:pt modelId="{BBAA3294-3C1F-496E-892C-476FEC35FEF8}">
      <dgm:prSet/>
      <dgm:spPr/>
      <dgm:t>
        <a:bodyPr/>
        <a:lstStyle/>
        <a:p>
          <a:r>
            <a:rPr lang="en-US"/>
            <a:t>Generative Models</a:t>
          </a:r>
        </a:p>
      </dgm:t>
    </dgm:pt>
    <dgm:pt modelId="{18476FA3-0AF0-439D-BE56-6651E4E19746}" type="parTrans" cxnId="{BE66B830-C38F-416F-AF4A-18BB64FEC308}">
      <dgm:prSet/>
      <dgm:spPr/>
      <dgm:t>
        <a:bodyPr/>
        <a:lstStyle/>
        <a:p>
          <a:endParaRPr lang="en-US"/>
        </a:p>
      </dgm:t>
    </dgm:pt>
    <dgm:pt modelId="{F8FBB12E-1D29-4899-A293-4983CC7C74B1}" type="sibTrans" cxnId="{BE66B830-C38F-416F-AF4A-18BB64FEC308}">
      <dgm:prSet/>
      <dgm:spPr/>
      <dgm:t>
        <a:bodyPr/>
        <a:lstStyle/>
        <a:p>
          <a:endParaRPr lang="en-US"/>
        </a:p>
      </dgm:t>
    </dgm:pt>
    <dgm:pt modelId="{C88383E5-0755-44E9-BC5F-1F23CD4559DA}">
      <dgm:prSet/>
      <dgm:spPr/>
      <dgm:t>
        <a:bodyPr/>
        <a:lstStyle/>
        <a:p>
          <a:r>
            <a:rPr lang="en-US"/>
            <a:t>PixelRNN and PixelCNN</a:t>
          </a:r>
        </a:p>
      </dgm:t>
    </dgm:pt>
    <dgm:pt modelId="{8715329D-9459-4684-AA91-34F6B85D8CAD}" type="parTrans" cxnId="{48AAF610-F8C7-446D-B062-E2110593D38E}">
      <dgm:prSet/>
      <dgm:spPr/>
      <dgm:t>
        <a:bodyPr/>
        <a:lstStyle/>
        <a:p>
          <a:endParaRPr lang="en-US"/>
        </a:p>
      </dgm:t>
    </dgm:pt>
    <dgm:pt modelId="{986C6562-4B79-46E2-8067-7EF9255F87DC}" type="sibTrans" cxnId="{48AAF610-F8C7-446D-B062-E2110593D38E}">
      <dgm:prSet/>
      <dgm:spPr/>
      <dgm:t>
        <a:bodyPr/>
        <a:lstStyle/>
        <a:p>
          <a:endParaRPr lang="en-US"/>
        </a:p>
      </dgm:t>
    </dgm:pt>
    <dgm:pt modelId="{49C9639D-7E30-4D77-BEEC-857E4B5AF1D5}">
      <dgm:prSet/>
      <dgm:spPr/>
      <dgm:t>
        <a:bodyPr/>
        <a:lstStyle/>
        <a:p>
          <a:r>
            <a:rPr lang="en-US"/>
            <a:t>Autoencoders Variational Autoencoders (VAE)</a:t>
          </a:r>
        </a:p>
      </dgm:t>
    </dgm:pt>
    <dgm:pt modelId="{B89105CC-515A-4318-BC47-B350F1670356}" type="parTrans" cxnId="{B1FD3984-6452-42CA-BA55-5D406DA50A95}">
      <dgm:prSet/>
      <dgm:spPr/>
      <dgm:t>
        <a:bodyPr/>
        <a:lstStyle/>
        <a:p>
          <a:endParaRPr lang="en-US"/>
        </a:p>
      </dgm:t>
    </dgm:pt>
    <dgm:pt modelId="{A0A9CB19-01E0-4157-899E-84922169271E}" type="sibTrans" cxnId="{B1FD3984-6452-42CA-BA55-5D406DA50A95}">
      <dgm:prSet/>
      <dgm:spPr/>
      <dgm:t>
        <a:bodyPr/>
        <a:lstStyle/>
        <a:p>
          <a:endParaRPr lang="en-US"/>
        </a:p>
      </dgm:t>
    </dgm:pt>
    <dgm:pt modelId="{C19DE996-E07A-4D6C-B16B-B310CFE6656C}">
      <dgm:prSet/>
      <dgm:spPr/>
      <dgm:t>
        <a:bodyPr/>
        <a:lstStyle/>
        <a:p>
          <a:r>
            <a:rPr lang="en-US" b="0" i="0" dirty="0"/>
            <a:t>Generative Adversarial Network (</a:t>
          </a:r>
          <a:r>
            <a:rPr lang="en-US" b="1" i="0" dirty="0"/>
            <a:t>GAN</a:t>
          </a:r>
          <a:r>
            <a:rPr lang="en-US" b="0" i="0" dirty="0"/>
            <a:t>)</a:t>
          </a:r>
          <a:r>
            <a:rPr lang="en-US" dirty="0"/>
            <a:t> </a:t>
          </a:r>
        </a:p>
      </dgm:t>
    </dgm:pt>
    <dgm:pt modelId="{7049A65B-08B1-44DB-922F-F70B58781C43}" type="parTrans" cxnId="{38567A8B-984C-4AC7-940A-FCF4869117BD}">
      <dgm:prSet/>
      <dgm:spPr/>
      <dgm:t>
        <a:bodyPr/>
        <a:lstStyle/>
        <a:p>
          <a:endParaRPr lang="en-US"/>
        </a:p>
      </dgm:t>
    </dgm:pt>
    <dgm:pt modelId="{09EE86D7-CB84-421B-B101-E37CB06332AD}" type="sibTrans" cxnId="{38567A8B-984C-4AC7-940A-FCF4869117BD}">
      <dgm:prSet/>
      <dgm:spPr/>
      <dgm:t>
        <a:bodyPr/>
        <a:lstStyle/>
        <a:p>
          <a:endParaRPr lang="en-US"/>
        </a:p>
      </dgm:t>
    </dgm:pt>
    <dgm:pt modelId="{1D5326F7-54FC-48E7-9DA8-114D7F2962E1}" type="pres">
      <dgm:prSet presAssocID="{840072E2-A9F5-4E28-8F56-2EFE7F67514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A5A03BE-6D4C-41F9-ADC7-54B75AC71763}" type="pres">
      <dgm:prSet presAssocID="{B0B61267-B05D-4474-9DC1-22EE90B1C06D}" presName="root1" presStyleCnt="0"/>
      <dgm:spPr/>
    </dgm:pt>
    <dgm:pt modelId="{0E3142D5-A381-45AA-AFA2-8CCBDC3BEF39}" type="pres">
      <dgm:prSet presAssocID="{B0B61267-B05D-4474-9DC1-22EE90B1C06D}" presName="LevelOneTextNode" presStyleLbl="node0" presStyleIdx="0" presStyleCnt="2">
        <dgm:presLayoutVars>
          <dgm:chPref val="3"/>
        </dgm:presLayoutVars>
      </dgm:prSet>
      <dgm:spPr/>
    </dgm:pt>
    <dgm:pt modelId="{2520EB58-B3C7-47ED-84C2-1F4E88DADF36}" type="pres">
      <dgm:prSet presAssocID="{B0B61267-B05D-4474-9DC1-22EE90B1C06D}" presName="level2hierChild" presStyleCnt="0"/>
      <dgm:spPr/>
    </dgm:pt>
    <dgm:pt modelId="{21B852F6-7F35-4EE2-A434-5AED2B93753F}" type="pres">
      <dgm:prSet presAssocID="{BBAA3294-3C1F-496E-892C-476FEC35FEF8}" presName="root1" presStyleCnt="0"/>
      <dgm:spPr/>
    </dgm:pt>
    <dgm:pt modelId="{3B98DB0C-5E7D-42B4-A8D9-DC20C42C6DE2}" type="pres">
      <dgm:prSet presAssocID="{BBAA3294-3C1F-496E-892C-476FEC35FEF8}" presName="LevelOneTextNode" presStyleLbl="node0" presStyleIdx="1" presStyleCnt="2">
        <dgm:presLayoutVars>
          <dgm:chPref val="3"/>
        </dgm:presLayoutVars>
      </dgm:prSet>
      <dgm:spPr/>
    </dgm:pt>
    <dgm:pt modelId="{0DB776D0-345C-41B3-ACF3-97C2D3A3EE21}" type="pres">
      <dgm:prSet presAssocID="{BBAA3294-3C1F-496E-892C-476FEC35FEF8}" presName="level2hierChild" presStyleCnt="0"/>
      <dgm:spPr/>
    </dgm:pt>
    <dgm:pt modelId="{9EF61C80-66F8-45E6-B819-56E3F35A9DD0}" type="pres">
      <dgm:prSet presAssocID="{8715329D-9459-4684-AA91-34F6B85D8CAD}" presName="conn2-1" presStyleLbl="parChTrans1D2" presStyleIdx="0" presStyleCnt="3"/>
      <dgm:spPr/>
    </dgm:pt>
    <dgm:pt modelId="{BFCB5904-48FE-454C-876E-2ED443060544}" type="pres">
      <dgm:prSet presAssocID="{8715329D-9459-4684-AA91-34F6B85D8CAD}" presName="connTx" presStyleLbl="parChTrans1D2" presStyleIdx="0" presStyleCnt="3"/>
      <dgm:spPr/>
    </dgm:pt>
    <dgm:pt modelId="{81EE714D-A033-41D4-8CEF-571A41C737BB}" type="pres">
      <dgm:prSet presAssocID="{C88383E5-0755-44E9-BC5F-1F23CD4559DA}" presName="root2" presStyleCnt="0"/>
      <dgm:spPr/>
    </dgm:pt>
    <dgm:pt modelId="{B0E7C2F3-EE77-4D40-B177-407BF1EF8CBF}" type="pres">
      <dgm:prSet presAssocID="{C88383E5-0755-44E9-BC5F-1F23CD4559DA}" presName="LevelTwoTextNode" presStyleLbl="node2" presStyleIdx="0" presStyleCnt="3">
        <dgm:presLayoutVars>
          <dgm:chPref val="3"/>
        </dgm:presLayoutVars>
      </dgm:prSet>
      <dgm:spPr/>
    </dgm:pt>
    <dgm:pt modelId="{3048E36F-47CC-4645-9262-4BB869F0D112}" type="pres">
      <dgm:prSet presAssocID="{C88383E5-0755-44E9-BC5F-1F23CD4559DA}" presName="level3hierChild" presStyleCnt="0"/>
      <dgm:spPr/>
    </dgm:pt>
    <dgm:pt modelId="{71DA9B22-E1F0-470B-9B6D-3BBA8529DBD0}" type="pres">
      <dgm:prSet presAssocID="{B89105CC-515A-4318-BC47-B350F1670356}" presName="conn2-1" presStyleLbl="parChTrans1D2" presStyleIdx="1" presStyleCnt="3"/>
      <dgm:spPr/>
    </dgm:pt>
    <dgm:pt modelId="{A4DA2888-3E84-4869-B962-D113482FB1D4}" type="pres">
      <dgm:prSet presAssocID="{B89105CC-515A-4318-BC47-B350F1670356}" presName="connTx" presStyleLbl="parChTrans1D2" presStyleIdx="1" presStyleCnt="3"/>
      <dgm:spPr/>
    </dgm:pt>
    <dgm:pt modelId="{E648C1AC-1AB8-4B14-90CF-721F31D3E15A}" type="pres">
      <dgm:prSet presAssocID="{49C9639D-7E30-4D77-BEEC-857E4B5AF1D5}" presName="root2" presStyleCnt="0"/>
      <dgm:spPr/>
    </dgm:pt>
    <dgm:pt modelId="{8A4DD3FB-527D-455A-9CA6-3E2717CA1135}" type="pres">
      <dgm:prSet presAssocID="{49C9639D-7E30-4D77-BEEC-857E4B5AF1D5}" presName="LevelTwoTextNode" presStyleLbl="node2" presStyleIdx="1" presStyleCnt="3">
        <dgm:presLayoutVars>
          <dgm:chPref val="3"/>
        </dgm:presLayoutVars>
      </dgm:prSet>
      <dgm:spPr/>
    </dgm:pt>
    <dgm:pt modelId="{3348C6E2-E498-4E8E-A713-3F071930D236}" type="pres">
      <dgm:prSet presAssocID="{49C9639D-7E30-4D77-BEEC-857E4B5AF1D5}" presName="level3hierChild" presStyleCnt="0"/>
      <dgm:spPr/>
    </dgm:pt>
    <dgm:pt modelId="{5CAAC31B-3931-442F-828E-4FACC4639B60}" type="pres">
      <dgm:prSet presAssocID="{7049A65B-08B1-44DB-922F-F70B58781C43}" presName="conn2-1" presStyleLbl="parChTrans1D2" presStyleIdx="2" presStyleCnt="3"/>
      <dgm:spPr/>
    </dgm:pt>
    <dgm:pt modelId="{DDB23D4C-4534-4549-819D-AAB27705FE07}" type="pres">
      <dgm:prSet presAssocID="{7049A65B-08B1-44DB-922F-F70B58781C43}" presName="connTx" presStyleLbl="parChTrans1D2" presStyleIdx="2" presStyleCnt="3"/>
      <dgm:spPr/>
    </dgm:pt>
    <dgm:pt modelId="{74FB97B7-E8D3-42E1-8353-BD5E4878D814}" type="pres">
      <dgm:prSet presAssocID="{C19DE996-E07A-4D6C-B16B-B310CFE6656C}" presName="root2" presStyleCnt="0"/>
      <dgm:spPr/>
    </dgm:pt>
    <dgm:pt modelId="{607F4B75-CFB7-475A-85DC-0C6A362E3CCD}" type="pres">
      <dgm:prSet presAssocID="{C19DE996-E07A-4D6C-B16B-B310CFE6656C}" presName="LevelTwoTextNode" presStyleLbl="node2" presStyleIdx="2" presStyleCnt="3">
        <dgm:presLayoutVars>
          <dgm:chPref val="3"/>
        </dgm:presLayoutVars>
      </dgm:prSet>
      <dgm:spPr/>
    </dgm:pt>
    <dgm:pt modelId="{0BDC0765-AFD4-44F4-B5BF-CDA82A1FC3B7}" type="pres">
      <dgm:prSet presAssocID="{C19DE996-E07A-4D6C-B16B-B310CFE6656C}" presName="level3hierChild" presStyleCnt="0"/>
      <dgm:spPr/>
    </dgm:pt>
  </dgm:ptLst>
  <dgm:cxnLst>
    <dgm:cxn modelId="{48AAF610-F8C7-446D-B062-E2110593D38E}" srcId="{BBAA3294-3C1F-496E-892C-476FEC35FEF8}" destId="{C88383E5-0755-44E9-BC5F-1F23CD4559DA}" srcOrd="0" destOrd="0" parTransId="{8715329D-9459-4684-AA91-34F6B85D8CAD}" sibTransId="{986C6562-4B79-46E2-8067-7EF9255F87DC}"/>
    <dgm:cxn modelId="{D5F91017-C28F-44DF-86A3-1D778ADC4099}" type="presOf" srcId="{8715329D-9459-4684-AA91-34F6B85D8CAD}" destId="{BFCB5904-48FE-454C-876E-2ED443060544}" srcOrd="1" destOrd="0" presId="urn:microsoft.com/office/officeart/2005/8/layout/hierarchy2"/>
    <dgm:cxn modelId="{13173117-AC7C-4E22-989B-1AC14D11CAE0}" type="presOf" srcId="{C88383E5-0755-44E9-BC5F-1F23CD4559DA}" destId="{B0E7C2F3-EE77-4D40-B177-407BF1EF8CBF}" srcOrd="0" destOrd="0" presId="urn:microsoft.com/office/officeart/2005/8/layout/hierarchy2"/>
    <dgm:cxn modelId="{BE66B830-C38F-416F-AF4A-18BB64FEC308}" srcId="{840072E2-A9F5-4E28-8F56-2EFE7F67514D}" destId="{BBAA3294-3C1F-496E-892C-476FEC35FEF8}" srcOrd="1" destOrd="0" parTransId="{18476FA3-0AF0-439D-BE56-6651E4E19746}" sibTransId="{F8FBB12E-1D29-4899-A293-4983CC7C74B1}"/>
    <dgm:cxn modelId="{9D669868-97E8-4877-B0DD-00B0E89FA718}" type="presOf" srcId="{C19DE996-E07A-4D6C-B16B-B310CFE6656C}" destId="{607F4B75-CFB7-475A-85DC-0C6A362E3CCD}" srcOrd="0" destOrd="0" presId="urn:microsoft.com/office/officeart/2005/8/layout/hierarchy2"/>
    <dgm:cxn modelId="{EE322055-6E06-418A-8602-207E81AEBD5E}" type="presOf" srcId="{B89105CC-515A-4318-BC47-B350F1670356}" destId="{71DA9B22-E1F0-470B-9B6D-3BBA8529DBD0}" srcOrd="0" destOrd="0" presId="urn:microsoft.com/office/officeart/2005/8/layout/hierarchy2"/>
    <dgm:cxn modelId="{B7206F58-4234-431D-A54E-DB93623837DC}" type="presOf" srcId="{49C9639D-7E30-4D77-BEEC-857E4B5AF1D5}" destId="{8A4DD3FB-527D-455A-9CA6-3E2717CA1135}" srcOrd="0" destOrd="0" presId="urn:microsoft.com/office/officeart/2005/8/layout/hierarchy2"/>
    <dgm:cxn modelId="{B1FD3984-6452-42CA-BA55-5D406DA50A95}" srcId="{BBAA3294-3C1F-496E-892C-476FEC35FEF8}" destId="{49C9639D-7E30-4D77-BEEC-857E4B5AF1D5}" srcOrd="1" destOrd="0" parTransId="{B89105CC-515A-4318-BC47-B350F1670356}" sibTransId="{A0A9CB19-01E0-4157-899E-84922169271E}"/>
    <dgm:cxn modelId="{C3647987-7CA5-49FF-97A3-2A7E5A7B9955}" type="presOf" srcId="{BBAA3294-3C1F-496E-892C-476FEC35FEF8}" destId="{3B98DB0C-5E7D-42B4-A8D9-DC20C42C6DE2}" srcOrd="0" destOrd="0" presId="urn:microsoft.com/office/officeart/2005/8/layout/hierarchy2"/>
    <dgm:cxn modelId="{38567A8B-984C-4AC7-940A-FCF4869117BD}" srcId="{BBAA3294-3C1F-496E-892C-476FEC35FEF8}" destId="{C19DE996-E07A-4D6C-B16B-B310CFE6656C}" srcOrd="2" destOrd="0" parTransId="{7049A65B-08B1-44DB-922F-F70B58781C43}" sibTransId="{09EE86D7-CB84-421B-B101-E37CB06332AD}"/>
    <dgm:cxn modelId="{B1564395-AAC8-4750-AD27-DBF1533A8BC0}" type="presOf" srcId="{840072E2-A9F5-4E28-8F56-2EFE7F67514D}" destId="{1D5326F7-54FC-48E7-9DA8-114D7F2962E1}" srcOrd="0" destOrd="0" presId="urn:microsoft.com/office/officeart/2005/8/layout/hierarchy2"/>
    <dgm:cxn modelId="{6B7CDE97-7CA3-4792-89AA-D9DFCB813288}" srcId="{840072E2-A9F5-4E28-8F56-2EFE7F67514D}" destId="{B0B61267-B05D-4474-9DC1-22EE90B1C06D}" srcOrd="0" destOrd="0" parTransId="{FB8A3E4A-0D0F-422E-8A34-0F1935702529}" sibTransId="{C902216A-65C9-4C39-BDCC-BD455DAD37B9}"/>
    <dgm:cxn modelId="{2AFB689D-D7F9-4EA2-90D1-11AB31FA84DB}" type="presOf" srcId="{7049A65B-08B1-44DB-922F-F70B58781C43}" destId="{5CAAC31B-3931-442F-828E-4FACC4639B60}" srcOrd="0" destOrd="0" presId="urn:microsoft.com/office/officeart/2005/8/layout/hierarchy2"/>
    <dgm:cxn modelId="{78A140BE-A86C-4BE7-8AF2-B704D76BA586}" type="presOf" srcId="{7049A65B-08B1-44DB-922F-F70B58781C43}" destId="{DDB23D4C-4534-4549-819D-AAB27705FE07}" srcOrd="1" destOrd="0" presId="urn:microsoft.com/office/officeart/2005/8/layout/hierarchy2"/>
    <dgm:cxn modelId="{BA680AD4-C88F-4841-BEA5-4A360EC6068D}" type="presOf" srcId="{8715329D-9459-4684-AA91-34F6B85D8CAD}" destId="{9EF61C80-66F8-45E6-B819-56E3F35A9DD0}" srcOrd="0" destOrd="0" presId="urn:microsoft.com/office/officeart/2005/8/layout/hierarchy2"/>
    <dgm:cxn modelId="{C14007E8-A62A-4F16-B5A7-65C4205B64E9}" type="presOf" srcId="{B89105CC-515A-4318-BC47-B350F1670356}" destId="{A4DA2888-3E84-4869-B962-D113482FB1D4}" srcOrd="1" destOrd="0" presId="urn:microsoft.com/office/officeart/2005/8/layout/hierarchy2"/>
    <dgm:cxn modelId="{CEB381F3-700B-4496-861A-5C5B46F16091}" type="presOf" srcId="{B0B61267-B05D-4474-9DC1-22EE90B1C06D}" destId="{0E3142D5-A381-45AA-AFA2-8CCBDC3BEF39}" srcOrd="0" destOrd="0" presId="urn:microsoft.com/office/officeart/2005/8/layout/hierarchy2"/>
    <dgm:cxn modelId="{FF45FDF6-8E3D-4A08-AF41-A1D27B77565F}" type="presParOf" srcId="{1D5326F7-54FC-48E7-9DA8-114D7F2962E1}" destId="{7A5A03BE-6D4C-41F9-ADC7-54B75AC71763}" srcOrd="0" destOrd="0" presId="urn:microsoft.com/office/officeart/2005/8/layout/hierarchy2"/>
    <dgm:cxn modelId="{A80C69AB-6345-4235-A698-461CD9768A3F}" type="presParOf" srcId="{7A5A03BE-6D4C-41F9-ADC7-54B75AC71763}" destId="{0E3142D5-A381-45AA-AFA2-8CCBDC3BEF39}" srcOrd="0" destOrd="0" presId="urn:microsoft.com/office/officeart/2005/8/layout/hierarchy2"/>
    <dgm:cxn modelId="{AA908277-6CAC-404D-B5A4-ACF95DDD34C6}" type="presParOf" srcId="{7A5A03BE-6D4C-41F9-ADC7-54B75AC71763}" destId="{2520EB58-B3C7-47ED-84C2-1F4E88DADF36}" srcOrd="1" destOrd="0" presId="urn:microsoft.com/office/officeart/2005/8/layout/hierarchy2"/>
    <dgm:cxn modelId="{1362D15B-9D8D-4BAC-A636-9CDE26549E1B}" type="presParOf" srcId="{1D5326F7-54FC-48E7-9DA8-114D7F2962E1}" destId="{21B852F6-7F35-4EE2-A434-5AED2B93753F}" srcOrd="1" destOrd="0" presId="urn:microsoft.com/office/officeart/2005/8/layout/hierarchy2"/>
    <dgm:cxn modelId="{0603F8AD-A155-4EAC-811A-885F275ECB43}" type="presParOf" srcId="{21B852F6-7F35-4EE2-A434-5AED2B93753F}" destId="{3B98DB0C-5E7D-42B4-A8D9-DC20C42C6DE2}" srcOrd="0" destOrd="0" presId="urn:microsoft.com/office/officeart/2005/8/layout/hierarchy2"/>
    <dgm:cxn modelId="{4C824E71-6603-4F80-995F-09F9F76C2ADA}" type="presParOf" srcId="{21B852F6-7F35-4EE2-A434-5AED2B93753F}" destId="{0DB776D0-345C-41B3-ACF3-97C2D3A3EE21}" srcOrd="1" destOrd="0" presId="urn:microsoft.com/office/officeart/2005/8/layout/hierarchy2"/>
    <dgm:cxn modelId="{43BFAC69-ADB2-4362-A964-FE245DB7CA8B}" type="presParOf" srcId="{0DB776D0-345C-41B3-ACF3-97C2D3A3EE21}" destId="{9EF61C80-66F8-45E6-B819-56E3F35A9DD0}" srcOrd="0" destOrd="0" presId="urn:microsoft.com/office/officeart/2005/8/layout/hierarchy2"/>
    <dgm:cxn modelId="{1AEA4D2C-96B3-4335-B2E8-39BD7F5EC589}" type="presParOf" srcId="{9EF61C80-66F8-45E6-B819-56E3F35A9DD0}" destId="{BFCB5904-48FE-454C-876E-2ED443060544}" srcOrd="0" destOrd="0" presId="urn:microsoft.com/office/officeart/2005/8/layout/hierarchy2"/>
    <dgm:cxn modelId="{4F794FC6-92B9-49E0-9C43-1C770930C6E7}" type="presParOf" srcId="{0DB776D0-345C-41B3-ACF3-97C2D3A3EE21}" destId="{81EE714D-A033-41D4-8CEF-571A41C737BB}" srcOrd="1" destOrd="0" presId="urn:microsoft.com/office/officeart/2005/8/layout/hierarchy2"/>
    <dgm:cxn modelId="{1F084F37-7554-44D6-B03F-7E04BC99D096}" type="presParOf" srcId="{81EE714D-A033-41D4-8CEF-571A41C737BB}" destId="{B0E7C2F3-EE77-4D40-B177-407BF1EF8CBF}" srcOrd="0" destOrd="0" presId="urn:microsoft.com/office/officeart/2005/8/layout/hierarchy2"/>
    <dgm:cxn modelId="{D822C4BE-39D5-41B8-88B7-928041D91584}" type="presParOf" srcId="{81EE714D-A033-41D4-8CEF-571A41C737BB}" destId="{3048E36F-47CC-4645-9262-4BB869F0D112}" srcOrd="1" destOrd="0" presId="urn:microsoft.com/office/officeart/2005/8/layout/hierarchy2"/>
    <dgm:cxn modelId="{F6C2C809-3EC0-4767-A140-53F6845A7B49}" type="presParOf" srcId="{0DB776D0-345C-41B3-ACF3-97C2D3A3EE21}" destId="{71DA9B22-E1F0-470B-9B6D-3BBA8529DBD0}" srcOrd="2" destOrd="0" presId="urn:microsoft.com/office/officeart/2005/8/layout/hierarchy2"/>
    <dgm:cxn modelId="{3B8373EB-024A-43A8-AD8C-2F4EFD6DC955}" type="presParOf" srcId="{71DA9B22-E1F0-470B-9B6D-3BBA8529DBD0}" destId="{A4DA2888-3E84-4869-B962-D113482FB1D4}" srcOrd="0" destOrd="0" presId="urn:microsoft.com/office/officeart/2005/8/layout/hierarchy2"/>
    <dgm:cxn modelId="{D119C108-E189-4535-99FB-268C16743A70}" type="presParOf" srcId="{0DB776D0-345C-41B3-ACF3-97C2D3A3EE21}" destId="{E648C1AC-1AB8-4B14-90CF-721F31D3E15A}" srcOrd="3" destOrd="0" presId="urn:microsoft.com/office/officeart/2005/8/layout/hierarchy2"/>
    <dgm:cxn modelId="{2F071F45-841A-4314-814A-A84FF0E07C0D}" type="presParOf" srcId="{E648C1AC-1AB8-4B14-90CF-721F31D3E15A}" destId="{8A4DD3FB-527D-455A-9CA6-3E2717CA1135}" srcOrd="0" destOrd="0" presId="urn:microsoft.com/office/officeart/2005/8/layout/hierarchy2"/>
    <dgm:cxn modelId="{C335E5C4-C3B5-4F8A-90A5-0286939A7697}" type="presParOf" srcId="{E648C1AC-1AB8-4B14-90CF-721F31D3E15A}" destId="{3348C6E2-E498-4E8E-A713-3F071930D236}" srcOrd="1" destOrd="0" presId="urn:microsoft.com/office/officeart/2005/8/layout/hierarchy2"/>
    <dgm:cxn modelId="{4A61527A-8B41-424A-A4B8-B7003A245761}" type="presParOf" srcId="{0DB776D0-345C-41B3-ACF3-97C2D3A3EE21}" destId="{5CAAC31B-3931-442F-828E-4FACC4639B60}" srcOrd="4" destOrd="0" presId="urn:microsoft.com/office/officeart/2005/8/layout/hierarchy2"/>
    <dgm:cxn modelId="{A8502E40-1850-4651-B568-0F07E11D4766}" type="presParOf" srcId="{5CAAC31B-3931-442F-828E-4FACC4639B60}" destId="{DDB23D4C-4534-4549-819D-AAB27705FE07}" srcOrd="0" destOrd="0" presId="urn:microsoft.com/office/officeart/2005/8/layout/hierarchy2"/>
    <dgm:cxn modelId="{45928EE1-12C0-4727-BDA3-0D35617490C8}" type="presParOf" srcId="{0DB776D0-345C-41B3-ACF3-97C2D3A3EE21}" destId="{74FB97B7-E8D3-42E1-8353-BD5E4878D814}" srcOrd="5" destOrd="0" presId="urn:microsoft.com/office/officeart/2005/8/layout/hierarchy2"/>
    <dgm:cxn modelId="{DC5E38DA-2E35-4C79-AF36-CFD45C9F78B8}" type="presParOf" srcId="{74FB97B7-E8D3-42E1-8353-BD5E4878D814}" destId="{607F4B75-CFB7-475A-85DC-0C6A362E3CCD}" srcOrd="0" destOrd="0" presId="urn:microsoft.com/office/officeart/2005/8/layout/hierarchy2"/>
    <dgm:cxn modelId="{FC87BE2C-55EC-42E2-A6A6-CDFCBBF3B767}" type="presParOf" srcId="{74FB97B7-E8D3-42E1-8353-BD5E4878D814}" destId="{0BDC0765-AFD4-44F4-B5BF-CDA82A1FC3B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14E0C8-9F61-4F6F-93E0-C726F10AF05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13A7770-8F6B-4E3F-8A6D-7A74167C4C29}">
      <dgm:prSet/>
      <dgm:spPr/>
      <dgm:t>
        <a:bodyPr/>
        <a:lstStyle/>
        <a:p>
          <a:r>
            <a:rPr lang="en-US"/>
            <a:t>Autoencoders are a specific type of feedforward neural networks where the input is the same as the output. </a:t>
          </a:r>
        </a:p>
      </dgm:t>
    </dgm:pt>
    <dgm:pt modelId="{FD276E87-4AE9-4AEF-94BA-54DDD2BABC77}" type="parTrans" cxnId="{EE7D5CB2-2151-43DB-93A9-9C0420B671C0}">
      <dgm:prSet/>
      <dgm:spPr/>
      <dgm:t>
        <a:bodyPr/>
        <a:lstStyle/>
        <a:p>
          <a:endParaRPr lang="en-US"/>
        </a:p>
      </dgm:t>
    </dgm:pt>
    <dgm:pt modelId="{681E8E10-5663-406D-8602-6A0859837FD8}" type="sibTrans" cxnId="{EE7D5CB2-2151-43DB-93A9-9C0420B671C0}">
      <dgm:prSet/>
      <dgm:spPr/>
      <dgm:t>
        <a:bodyPr/>
        <a:lstStyle/>
        <a:p>
          <a:endParaRPr lang="en-US"/>
        </a:p>
      </dgm:t>
    </dgm:pt>
    <dgm:pt modelId="{65670564-3042-47B9-A12E-A9EEF786179F}">
      <dgm:prSet/>
      <dgm:spPr/>
      <dgm:t>
        <a:bodyPr/>
        <a:lstStyle/>
        <a:p>
          <a:r>
            <a:rPr lang="en-US"/>
            <a:t>They compress the input into a lower-dimensional </a:t>
          </a:r>
          <a:r>
            <a:rPr lang="en-US" i="1"/>
            <a:t>code </a:t>
          </a:r>
          <a:r>
            <a:rPr lang="en-US"/>
            <a:t>and then reconstruct the output from this representation. </a:t>
          </a:r>
        </a:p>
      </dgm:t>
    </dgm:pt>
    <dgm:pt modelId="{CDF9F8F4-54C3-4ED5-8E22-7B77E816E6B6}" type="parTrans" cxnId="{22DDAB91-9914-4855-A73E-64616EB8EDDF}">
      <dgm:prSet/>
      <dgm:spPr/>
      <dgm:t>
        <a:bodyPr/>
        <a:lstStyle/>
        <a:p>
          <a:endParaRPr lang="en-US"/>
        </a:p>
      </dgm:t>
    </dgm:pt>
    <dgm:pt modelId="{D020D491-890B-41B8-BDFC-10694B15B73B}" type="sibTrans" cxnId="{22DDAB91-9914-4855-A73E-64616EB8EDDF}">
      <dgm:prSet/>
      <dgm:spPr/>
      <dgm:t>
        <a:bodyPr/>
        <a:lstStyle/>
        <a:p>
          <a:endParaRPr lang="en-US"/>
        </a:p>
      </dgm:t>
    </dgm:pt>
    <dgm:pt modelId="{6F0433F0-0F5C-4019-842A-621407A5DD9C}">
      <dgm:prSet/>
      <dgm:spPr/>
      <dgm:t>
        <a:bodyPr/>
        <a:lstStyle/>
        <a:p>
          <a:r>
            <a:rPr lang="en-US"/>
            <a:t>The code is a compact “summary” or “compression” of the input, also called the </a:t>
          </a:r>
          <a:r>
            <a:rPr lang="en-US" i="1"/>
            <a:t>latent-space representation.</a:t>
          </a:r>
          <a:endParaRPr lang="en-US"/>
        </a:p>
      </dgm:t>
    </dgm:pt>
    <dgm:pt modelId="{0D29CF42-7F2B-4D89-853D-EA90A0DC8ADF}" type="parTrans" cxnId="{302936DC-B9E9-40C1-9EAE-C8A89106D27C}">
      <dgm:prSet/>
      <dgm:spPr/>
      <dgm:t>
        <a:bodyPr/>
        <a:lstStyle/>
        <a:p>
          <a:endParaRPr lang="en-US"/>
        </a:p>
      </dgm:t>
    </dgm:pt>
    <dgm:pt modelId="{3489A470-97F7-4048-8A5C-FCA5F76E7116}" type="sibTrans" cxnId="{302936DC-B9E9-40C1-9EAE-C8A89106D27C}">
      <dgm:prSet/>
      <dgm:spPr/>
      <dgm:t>
        <a:bodyPr/>
        <a:lstStyle/>
        <a:p>
          <a:endParaRPr lang="en-US"/>
        </a:p>
      </dgm:t>
    </dgm:pt>
    <dgm:pt modelId="{0993F41A-BE87-4498-9932-2660AED0FB18}" type="pres">
      <dgm:prSet presAssocID="{7914E0C8-9F61-4F6F-93E0-C726F10AF055}" presName="vert0" presStyleCnt="0">
        <dgm:presLayoutVars>
          <dgm:dir/>
          <dgm:animOne val="branch"/>
          <dgm:animLvl val="lvl"/>
        </dgm:presLayoutVars>
      </dgm:prSet>
      <dgm:spPr/>
    </dgm:pt>
    <dgm:pt modelId="{BF7F2515-8B09-4861-8987-E9844A4B2706}" type="pres">
      <dgm:prSet presAssocID="{D13A7770-8F6B-4E3F-8A6D-7A74167C4C29}" presName="thickLine" presStyleLbl="alignNode1" presStyleIdx="0" presStyleCnt="3"/>
      <dgm:spPr/>
    </dgm:pt>
    <dgm:pt modelId="{D82F32C5-7D7A-44DC-8656-56E2FEBE9247}" type="pres">
      <dgm:prSet presAssocID="{D13A7770-8F6B-4E3F-8A6D-7A74167C4C29}" presName="horz1" presStyleCnt="0"/>
      <dgm:spPr/>
    </dgm:pt>
    <dgm:pt modelId="{B970A80C-2C75-48F5-8E32-D9E19E140BCC}" type="pres">
      <dgm:prSet presAssocID="{D13A7770-8F6B-4E3F-8A6D-7A74167C4C29}" presName="tx1" presStyleLbl="revTx" presStyleIdx="0" presStyleCnt="3"/>
      <dgm:spPr/>
    </dgm:pt>
    <dgm:pt modelId="{9A82B4F8-8446-4AAB-A9D6-108E59BC760A}" type="pres">
      <dgm:prSet presAssocID="{D13A7770-8F6B-4E3F-8A6D-7A74167C4C29}" presName="vert1" presStyleCnt="0"/>
      <dgm:spPr/>
    </dgm:pt>
    <dgm:pt modelId="{32E24BC2-DF19-4281-8590-04004CCEFDFF}" type="pres">
      <dgm:prSet presAssocID="{65670564-3042-47B9-A12E-A9EEF786179F}" presName="thickLine" presStyleLbl="alignNode1" presStyleIdx="1" presStyleCnt="3"/>
      <dgm:spPr/>
    </dgm:pt>
    <dgm:pt modelId="{3BB4C598-6E1A-441A-A539-D28397D6BEFE}" type="pres">
      <dgm:prSet presAssocID="{65670564-3042-47B9-A12E-A9EEF786179F}" presName="horz1" presStyleCnt="0"/>
      <dgm:spPr/>
    </dgm:pt>
    <dgm:pt modelId="{36364C90-0B94-40F7-9D24-31287D7AC299}" type="pres">
      <dgm:prSet presAssocID="{65670564-3042-47B9-A12E-A9EEF786179F}" presName="tx1" presStyleLbl="revTx" presStyleIdx="1" presStyleCnt="3"/>
      <dgm:spPr/>
    </dgm:pt>
    <dgm:pt modelId="{369828B4-B815-4583-9607-564C3FBAC88C}" type="pres">
      <dgm:prSet presAssocID="{65670564-3042-47B9-A12E-A9EEF786179F}" presName="vert1" presStyleCnt="0"/>
      <dgm:spPr/>
    </dgm:pt>
    <dgm:pt modelId="{77948215-CEE9-429D-8D2A-5FDCED659C77}" type="pres">
      <dgm:prSet presAssocID="{6F0433F0-0F5C-4019-842A-621407A5DD9C}" presName="thickLine" presStyleLbl="alignNode1" presStyleIdx="2" presStyleCnt="3"/>
      <dgm:spPr/>
    </dgm:pt>
    <dgm:pt modelId="{25FFA715-A8A2-427F-922D-A6B2AB88870F}" type="pres">
      <dgm:prSet presAssocID="{6F0433F0-0F5C-4019-842A-621407A5DD9C}" presName="horz1" presStyleCnt="0"/>
      <dgm:spPr/>
    </dgm:pt>
    <dgm:pt modelId="{5DBAAB78-65AE-4F63-AF7C-3076CD5E3CDC}" type="pres">
      <dgm:prSet presAssocID="{6F0433F0-0F5C-4019-842A-621407A5DD9C}" presName="tx1" presStyleLbl="revTx" presStyleIdx="2" presStyleCnt="3"/>
      <dgm:spPr/>
    </dgm:pt>
    <dgm:pt modelId="{83693C14-0110-4A38-8E51-B77BC6278530}" type="pres">
      <dgm:prSet presAssocID="{6F0433F0-0F5C-4019-842A-621407A5DD9C}" presName="vert1" presStyleCnt="0"/>
      <dgm:spPr/>
    </dgm:pt>
  </dgm:ptLst>
  <dgm:cxnLst>
    <dgm:cxn modelId="{CF660934-6E71-4E14-AEA4-30DB6F649B70}" type="presOf" srcId="{7914E0C8-9F61-4F6F-93E0-C726F10AF055}" destId="{0993F41A-BE87-4498-9932-2660AED0FB18}" srcOrd="0" destOrd="0" presId="urn:microsoft.com/office/officeart/2008/layout/LinedList"/>
    <dgm:cxn modelId="{326F7241-03AD-4A5D-AF84-190118B4952D}" type="presOf" srcId="{D13A7770-8F6B-4E3F-8A6D-7A74167C4C29}" destId="{B970A80C-2C75-48F5-8E32-D9E19E140BCC}" srcOrd="0" destOrd="0" presId="urn:microsoft.com/office/officeart/2008/layout/LinedList"/>
    <dgm:cxn modelId="{F50AFD80-8152-4D02-BC0A-9E74ECF7E94F}" type="presOf" srcId="{65670564-3042-47B9-A12E-A9EEF786179F}" destId="{36364C90-0B94-40F7-9D24-31287D7AC299}" srcOrd="0" destOrd="0" presId="urn:microsoft.com/office/officeart/2008/layout/LinedList"/>
    <dgm:cxn modelId="{22DDAB91-9914-4855-A73E-64616EB8EDDF}" srcId="{7914E0C8-9F61-4F6F-93E0-C726F10AF055}" destId="{65670564-3042-47B9-A12E-A9EEF786179F}" srcOrd="1" destOrd="0" parTransId="{CDF9F8F4-54C3-4ED5-8E22-7B77E816E6B6}" sibTransId="{D020D491-890B-41B8-BDFC-10694B15B73B}"/>
    <dgm:cxn modelId="{9BAAF7A7-B367-44FD-ADDC-36ED3BC6CBD1}" type="presOf" srcId="{6F0433F0-0F5C-4019-842A-621407A5DD9C}" destId="{5DBAAB78-65AE-4F63-AF7C-3076CD5E3CDC}" srcOrd="0" destOrd="0" presId="urn:microsoft.com/office/officeart/2008/layout/LinedList"/>
    <dgm:cxn modelId="{EE7D5CB2-2151-43DB-93A9-9C0420B671C0}" srcId="{7914E0C8-9F61-4F6F-93E0-C726F10AF055}" destId="{D13A7770-8F6B-4E3F-8A6D-7A74167C4C29}" srcOrd="0" destOrd="0" parTransId="{FD276E87-4AE9-4AEF-94BA-54DDD2BABC77}" sibTransId="{681E8E10-5663-406D-8602-6A0859837FD8}"/>
    <dgm:cxn modelId="{302936DC-B9E9-40C1-9EAE-C8A89106D27C}" srcId="{7914E0C8-9F61-4F6F-93E0-C726F10AF055}" destId="{6F0433F0-0F5C-4019-842A-621407A5DD9C}" srcOrd="2" destOrd="0" parTransId="{0D29CF42-7F2B-4D89-853D-EA90A0DC8ADF}" sibTransId="{3489A470-97F7-4048-8A5C-FCA5F76E7116}"/>
    <dgm:cxn modelId="{44230469-B09F-49C0-991F-4964E5FB01DA}" type="presParOf" srcId="{0993F41A-BE87-4498-9932-2660AED0FB18}" destId="{BF7F2515-8B09-4861-8987-E9844A4B2706}" srcOrd="0" destOrd="0" presId="urn:microsoft.com/office/officeart/2008/layout/LinedList"/>
    <dgm:cxn modelId="{4888817E-0B4C-42A6-A1C6-1F1BE86B9938}" type="presParOf" srcId="{0993F41A-BE87-4498-9932-2660AED0FB18}" destId="{D82F32C5-7D7A-44DC-8656-56E2FEBE9247}" srcOrd="1" destOrd="0" presId="urn:microsoft.com/office/officeart/2008/layout/LinedList"/>
    <dgm:cxn modelId="{FA4EDD66-8861-4A8C-887F-2C1ED4884193}" type="presParOf" srcId="{D82F32C5-7D7A-44DC-8656-56E2FEBE9247}" destId="{B970A80C-2C75-48F5-8E32-D9E19E140BCC}" srcOrd="0" destOrd="0" presId="urn:microsoft.com/office/officeart/2008/layout/LinedList"/>
    <dgm:cxn modelId="{90FEF916-3FF6-43B5-A985-2BBA755A418A}" type="presParOf" srcId="{D82F32C5-7D7A-44DC-8656-56E2FEBE9247}" destId="{9A82B4F8-8446-4AAB-A9D6-108E59BC760A}" srcOrd="1" destOrd="0" presId="urn:microsoft.com/office/officeart/2008/layout/LinedList"/>
    <dgm:cxn modelId="{ED95003F-32BA-4BDB-8C7A-59D93FEBACDF}" type="presParOf" srcId="{0993F41A-BE87-4498-9932-2660AED0FB18}" destId="{32E24BC2-DF19-4281-8590-04004CCEFDFF}" srcOrd="2" destOrd="0" presId="urn:microsoft.com/office/officeart/2008/layout/LinedList"/>
    <dgm:cxn modelId="{ECB508CA-EDB0-4442-B248-199E194BF583}" type="presParOf" srcId="{0993F41A-BE87-4498-9932-2660AED0FB18}" destId="{3BB4C598-6E1A-441A-A539-D28397D6BEFE}" srcOrd="3" destOrd="0" presId="urn:microsoft.com/office/officeart/2008/layout/LinedList"/>
    <dgm:cxn modelId="{D652F557-6096-4502-BF16-DB1C97A4728A}" type="presParOf" srcId="{3BB4C598-6E1A-441A-A539-D28397D6BEFE}" destId="{36364C90-0B94-40F7-9D24-31287D7AC299}" srcOrd="0" destOrd="0" presId="urn:microsoft.com/office/officeart/2008/layout/LinedList"/>
    <dgm:cxn modelId="{41DA6EF2-7008-4B71-8492-07FB664BD412}" type="presParOf" srcId="{3BB4C598-6E1A-441A-A539-D28397D6BEFE}" destId="{369828B4-B815-4583-9607-564C3FBAC88C}" srcOrd="1" destOrd="0" presId="urn:microsoft.com/office/officeart/2008/layout/LinedList"/>
    <dgm:cxn modelId="{E57DC177-2A7C-46AA-A797-32941F2AAFAD}" type="presParOf" srcId="{0993F41A-BE87-4498-9932-2660AED0FB18}" destId="{77948215-CEE9-429D-8D2A-5FDCED659C77}" srcOrd="4" destOrd="0" presId="urn:microsoft.com/office/officeart/2008/layout/LinedList"/>
    <dgm:cxn modelId="{BE796A02-9D4A-4A72-AF1C-81D9E03B52B6}" type="presParOf" srcId="{0993F41A-BE87-4498-9932-2660AED0FB18}" destId="{25FFA715-A8A2-427F-922D-A6B2AB88870F}" srcOrd="5" destOrd="0" presId="urn:microsoft.com/office/officeart/2008/layout/LinedList"/>
    <dgm:cxn modelId="{74A84218-655C-4A0F-A92D-BFC0D8811378}" type="presParOf" srcId="{25FFA715-A8A2-427F-922D-A6B2AB88870F}" destId="{5DBAAB78-65AE-4F63-AF7C-3076CD5E3CDC}" srcOrd="0" destOrd="0" presId="urn:microsoft.com/office/officeart/2008/layout/LinedList"/>
    <dgm:cxn modelId="{E2F29A73-4B79-4CBD-99C0-FD3982A01F8F}" type="presParOf" srcId="{25FFA715-A8A2-427F-922D-A6B2AB88870F}" destId="{83693C14-0110-4A38-8E51-B77BC62785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75FD73-972D-493B-A79F-CBA98502D7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3646F3-80CD-4CB3-B0EF-BF693B7995AF}">
      <dgm:prSet/>
      <dgm:spPr/>
      <dgm:t>
        <a:bodyPr/>
        <a:lstStyle/>
        <a:p>
          <a:r>
            <a:rPr lang="en-US"/>
            <a:t>Dimensionality Reduction</a:t>
          </a:r>
        </a:p>
      </dgm:t>
    </dgm:pt>
    <dgm:pt modelId="{44D2816A-E194-4C5A-82E6-56393662B088}" type="parTrans" cxnId="{20B2716D-BA6E-4279-B398-A3D7C4515694}">
      <dgm:prSet/>
      <dgm:spPr/>
      <dgm:t>
        <a:bodyPr/>
        <a:lstStyle/>
        <a:p>
          <a:endParaRPr lang="en-US"/>
        </a:p>
      </dgm:t>
    </dgm:pt>
    <dgm:pt modelId="{806CA9D5-051A-4C09-AFFD-EA1BF0162FC6}" type="sibTrans" cxnId="{20B2716D-BA6E-4279-B398-A3D7C4515694}">
      <dgm:prSet/>
      <dgm:spPr/>
      <dgm:t>
        <a:bodyPr/>
        <a:lstStyle/>
        <a:p>
          <a:endParaRPr lang="en-US"/>
        </a:p>
      </dgm:t>
    </dgm:pt>
    <dgm:pt modelId="{02BD05AA-25DA-4CDF-A5B7-1890D8A90385}">
      <dgm:prSet/>
      <dgm:spPr/>
      <dgm:t>
        <a:bodyPr/>
        <a:lstStyle/>
        <a:p>
          <a:r>
            <a:rPr lang="en-US"/>
            <a:t>Image Compression</a:t>
          </a:r>
        </a:p>
      </dgm:t>
    </dgm:pt>
    <dgm:pt modelId="{15A3CF28-F169-4FB7-8D18-0A541F6464D9}" type="parTrans" cxnId="{7B5EE421-4E39-48AD-8E44-02D809A7AADF}">
      <dgm:prSet/>
      <dgm:spPr/>
      <dgm:t>
        <a:bodyPr/>
        <a:lstStyle/>
        <a:p>
          <a:endParaRPr lang="en-US"/>
        </a:p>
      </dgm:t>
    </dgm:pt>
    <dgm:pt modelId="{E2CD95E6-C3E5-4A2D-B29B-F88A02126F3C}" type="sibTrans" cxnId="{7B5EE421-4E39-48AD-8E44-02D809A7AADF}">
      <dgm:prSet/>
      <dgm:spPr/>
      <dgm:t>
        <a:bodyPr/>
        <a:lstStyle/>
        <a:p>
          <a:endParaRPr lang="en-US"/>
        </a:p>
      </dgm:t>
    </dgm:pt>
    <dgm:pt modelId="{0C5221E7-1C77-4BEC-9432-146D3035DCAD}">
      <dgm:prSet/>
      <dgm:spPr/>
      <dgm:t>
        <a:bodyPr/>
        <a:lstStyle/>
        <a:p>
          <a:r>
            <a:rPr lang="en-US"/>
            <a:t>Image Denoising</a:t>
          </a:r>
        </a:p>
      </dgm:t>
    </dgm:pt>
    <dgm:pt modelId="{69C57AA0-530F-4699-967A-322582BFAAC6}" type="parTrans" cxnId="{183AC77B-57D6-4672-9894-B4127369A745}">
      <dgm:prSet/>
      <dgm:spPr/>
      <dgm:t>
        <a:bodyPr/>
        <a:lstStyle/>
        <a:p>
          <a:endParaRPr lang="en-US"/>
        </a:p>
      </dgm:t>
    </dgm:pt>
    <dgm:pt modelId="{B2DA1592-E9C2-42F5-A5B5-59108BE069AB}" type="sibTrans" cxnId="{183AC77B-57D6-4672-9894-B4127369A745}">
      <dgm:prSet/>
      <dgm:spPr/>
      <dgm:t>
        <a:bodyPr/>
        <a:lstStyle/>
        <a:p>
          <a:endParaRPr lang="en-US"/>
        </a:p>
      </dgm:t>
    </dgm:pt>
    <dgm:pt modelId="{7EB8F17D-FC82-463E-B8FD-DB66DD3E9F16}">
      <dgm:prSet/>
      <dgm:spPr/>
      <dgm:t>
        <a:bodyPr/>
        <a:lstStyle/>
        <a:p>
          <a:r>
            <a:rPr lang="en-US"/>
            <a:t>Feature Extraction</a:t>
          </a:r>
        </a:p>
      </dgm:t>
    </dgm:pt>
    <dgm:pt modelId="{C2DB57FA-C44C-4A8B-A86E-AE8B9DAF0CB5}" type="parTrans" cxnId="{34BCB29F-D6BD-4276-BB0E-345604D370C2}">
      <dgm:prSet/>
      <dgm:spPr/>
      <dgm:t>
        <a:bodyPr/>
        <a:lstStyle/>
        <a:p>
          <a:endParaRPr lang="en-US"/>
        </a:p>
      </dgm:t>
    </dgm:pt>
    <dgm:pt modelId="{1207802C-5BFB-45DE-8C3C-D0105539B07A}" type="sibTrans" cxnId="{34BCB29F-D6BD-4276-BB0E-345604D370C2}">
      <dgm:prSet/>
      <dgm:spPr/>
      <dgm:t>
        <a:bodyPr/>
        <a:lstStyle/>
        <a:p>
          <a:endParaRPr lang="en-US"/>
        </a:p>
      </dgm:t>
    </dgm:pt>
    <dgm:pt modelId="{D9FA7935-F71B-418C-8931-FF986172D36A}">
      <dgm:prSet/>
      <dgm:spPr/>
      <dgm:t>
        <a:bodyPr/>
        <a:lstStyle/>
        <a:p>
          <a:r>
            <a:rPr lang="en-US"/>
            <a:t>Image generation</a:t>
          </a:r>
        </a:p>
      </dgm:t>
    </dgm:pt>
    <dgm:pt modelId="{1AD97014-8C16-4D41-BAD6-C907D2300568}" type="parTrans" cxnId="{A9812F90-770F-4CCA-86E8-C94D492F72DC}">
      <dgm:prSet/>
      <dgm:spPr/>
      <dgm:t>
        <a:bodyPr/>
        <a:lstStyle/>
        <a:p>
          <a:endParaRPr lang="en-US"/>
        </a:p>
      </dgm:t>
    </dgm:pt>
    <dgm:pt modelId="{C9B4F087-42FD-4932-905C-A9AAD1BDF20D}" type="sibTrans" cxnId="{A9812F90-770F-4CCA-86E8-C94D492F72DC}">
      <dgm:prSet/>
      <dgm:spPr/>
      <dgm:t>
        <a:bodyPr/>
        <a:lstStyle/>
        <a:p>
          <a:endParaRPr lang="en-US"/>
        </a:p>
      </dgm:t>
    </dgm:pt>
    <dgm:pt modelId="{1267766A-9870-4A82-B6F9-11D70127961E}">
      <dgm:prSet/>
      <dgm:spPr/>
      <dgm:t>
        <a:bodyPr/>
        <a:lstStyle/>
        <a:p>
          <a:r>
            <a:rPr lang="en-US"/>
            <a:t>Sequence to sequence prediction</a:t>
          </a:r>
        </a:p>
      </dgm:t>
    </dgm:pt>
    <dgm:pt modelId="{1BB8E812-D9D0-421B-8D21-5D1E26E1EE9F}" type="parTrans" cxnId="{D425F401-3949-41DF-8E6B-1C94CEB43CB6}">
      <dgm:prSet/>
      <dgm:spPr/>
      <dgm:t>
        <a:bodyPr/>
        <a:lstStyle/>
        <a:p>
          <a:endParaRPr lang="en-US"/>
        </a:p>
      </dgm:t>
    </dgm:pt>
    <dgm:pt modelId="{F7684BCA-2F0F-457F-9E9C-8F55FF951914}" type="sibTrans" cxnId="{D425F401-3949-41DF-8E6B-1C94CEB43CB6}">
      <dgm:prSet/>
      <dgm:spPr/>
      <dgm:t>
        <a:bodyPr/>
        <a:lstStyle/>
        <a:p>
          <a:endParaRPr lang="en-US"/>
        </a:p>
      </dgm:t>
    </dgm:pt>
    <dgm:pt modelId="{7E426371-91E0-4043-B4F7-6AF3955AB939}">
      <dgm:prSet/>
      <dgm:spPr/>
      <dgm:t>
        <a:bodyPr/>
        <a:lstStyle/>
        <a:p>
          <a:r>
            <a:rPr lang="en-US"/>
            <a:t>Recommendation system</a:t>
          </a:r>
        </a:p>
      </dgm:t>
    </dgm:pt>
    <dgm:pt modelId="{6B1B3E4E-C7AF-42F3-A0AA-88BF58268CBD}" type="parTrans" cxnId="{0F066573-DE09-46D1-9B5E-96A8AB04372A}">
      <dgm:prSet/>
      <dgm:spPr/>
      <dgm:t>
        <a:bodyPr/>
        <a:lstStyle/>
        <a:p>
          <a:endParaRPr lang="en-US"/>
        </a:p>
      </dgm:t>
    </dgm:pt>
    <dgm:pt modelId="{8AA55C85-68C1-4FDB-8DE2-81A05C3F6C74}" type="sibTrans" cxnId="{0F066573-DE09-46D1-9B5E-96A8AB04372A}">
      <dgm:prSet/>
      <dgm:spPr/>
      <dgm:t>
        <a:bodyPr/>
        <a:lstStyle/>
        <a:p>
          <a:endParaRPr lang="en-US"/>
        </a:p>
      </dgm:t>
    </dgm:pt>
    <dgm:pt modelId="{6DE41BC6-763E-406A-9998-FAC39CC4B2F0}" type="pres">
      <dgm:prSet presAssocID="{0F75FD73-972D-493B-A79F-CBA98502D7C5}" presName="root" presStyleCnt="0">
        <dgm:presLayoutVars>
          <dgm:dir/>
          <dgm:resizeHandles val="exact"/>
        </dgm:presLayoutVars>
      </dgm:prSet>
      <dgm:spPr/>
    </dgm:pt>
    <dgm:pt modelId="{A57E3CFF-2F00-4790-A378-82F3503A6AC1}" type="pres">
      <dgm:prSet presAssocID="{D73646F3-80CD-4CB3-B0EF-BF693B7995AF}" presName="compNode" presStyleCnt="0"/>
      <dgm:spPr/>
    </dgm:pt>
    <dgm:pt modelId="{6AEDABDB-74E6-4B74-9BA6-43DF39AE999C}" type="pres">
      <dgm:prSet presAssocID="{D73646F3-80CD-4CB3-B0EF-BF693B7995AF}" presName="bgRect" presStyleLbl="bgShp" presStyleIdx="0" presStyleCnt="7"/>
      <dgm:spPr/>
    </dgm:pt>
    <dgm:pt modelId="{C40092FD-64E6-45D1-87B3-8494B9984E12}" type="pres">
      <dgm:prSet presAssocID="{D73646F3-80CD-4CB3-B0EF-BF693B7995A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0CA0D4D2-E9B8-4420-9431-488FE681A372}" type="pres">
      <dgm:prSet presAssocID="{D73646F3-80CD-4CB3-B0EF-BF693B7995AF}" presName="spaceRect" presStyleCnt="0"/>
      <dgm:spPr/>
    </dgm:pt>
    <dgm:pt modelId="{D3D63FC8-77B7-44FB-A9B6-57C1DAA1E801}" type="pres">
      <dgm:prSet presAssocID="{D73646F3-80CD-4CB3-B0EF-BF693B7995AF}" presName="parTx" presStyleLbl="revTx" presStyleIdx="0" presStyleCnt="7">
        <dgm:presLayoutVars>
          <dgm:chMax val="0"/>
          <dgm:chPref val="0"/>
        </dgm:presLayoutVars>
      </dgm:prSet>
      <dgm:spPr/>
    </dgm:pt>
    <dgm:pt modelId="{7A7FDA39-C2AF-4178-A8E8-67F53D0A08FC}" type="pres">
      <dgm:prSet presAssocID="{806CA9D5-051A-4C09-AFFD-EA1BF0162FC6}" presName="sibTrans" presStyleCnt="0"/>
      <dgm:spPr/>
    </dgm:pt>
    <dgm:pt modelId="{E7E10832-D842-4162-9C91-70FDF4143659}" type="pres">
      <dgm:prSet presAssocID="{02BD05AA-25DA-4CDF-A5B7-1890D8A90385}" presName="compNode" presStyleCnt="0"/>
      <dgm:spPr/>
    </dgm:pt>
    <dgm:pt modelId="{AB18082E-2E2E-4293-9AB1-23E6DBB86C7D}" type="pres">
      <dgm:prSet presAssocID="{02BD05AA-25DA-4CDF-A5B7-1890D8A90385}" presName="bgRect" presStyleLbl="bgShp" presStyleIdx="1" presStyleCnt="7"/>
      <dgm:spPr/>
    </dgm:pt>
    <dgm:pt modelId="{808DFC07-43F0-4CF8-8362-CF1A71620F94}" type="pres">
      <dgm:prSet presAssocID="{02BD05AA-25DA-4CDF-A5B7-1890D8A9038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C819186B-1411-4818-8F2D-F5C38F629079}" type="pres">
      <dgm:prSet presAssocID="{02BD05AA-25DA-4CDF-A5B7-1890D8A90385}" presName="spaceRect" presStyleCnt="0"/>
      <dgm:spPr/>
    </dgm:pt>
    <dgm:pt modelId="{CC1CE77A-0068-4310-BFF4-32D0B59C1B31}" type="pres">
      <dgm:prSet presAssocID="{02BD05AA-25DA-4CDF-A5B7-1890D8A90385}" presName="parTx" presStyleLbl="revTx" presStyleIdx="1" presStyleCnt="7">
        <dgm:presLayoutVars>
          <dgm:chMax val="0"/>
          <dgm:chPref val="0"/>
        </dgm:presLayoutVars>
      </dgm:prSet>
      <dgm:spPr/>
    </dgm:pt>
    <dgm:pt modelId="{D42A6ADB-EEBB-4077-A0C5-EA9229F21BE4}" type="pres">
      <dgm:prSet presAssocID="{E2CD95E6-C3E5-4A2D-B29B-F88A02126F3C}" presName="sibTrans" presStyleCnt="0"/>
      <dgm:spPr/>
    </dgm:pt>
    <dgm:pt modelId="{7CF9A6C2-A796-40C4-995F-0A8DD56D2AD5}" type="pres">
      <dgm:prSet presAssocID="{0C5221E7-1C77-4BEC-9432-146D3035DCAD}" presName="compNode" presStyleCnt="0"/>
      <dgm:spPr/>
    </dgm:pt>
    <dgm:pt modelId="{6B863AA2-D6D0-40AF-8B56-544A6221701A}" type="pres">
      <dgm:prSet presAssocID="{0C5221E7-1C77-4BEC-9432-146D3035DCAD}" presName="bgRect" presStyleLbl="bgShp" presStyleIdx="2" presStyleCnt="7"/>
      <dgm:spPr/>
    </dgm:pt>
    <dgm:pt modelId="{E53FAF1C-982D-4378-9594-B91A1F7EEB88}" type="pres">
      <dgm:prSet presAssocID="{0C5221E7-1C77-4BEC-9432-146D3035DCA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BF15230-8792-4DE0-BC70-DE19B9DB35EC}" type="pres">
      <dgm:prSet presAssocID="{0C5221E7-1C77-4BEC-9432-146D3035DCAD}" presName="spaceRect" presStyleCnt="0"/>
      <dgm:spPr/>
    </dgm:pt>
    <dgm:pt modelId="{3EB0C0E5-123A-4A14-8A70-98108A634BD3}" type="pres">
      <dgm:prSet presAssocID="{0C5221E7-1C77-4BEC-9432-146D3035DCAD}" presName="parTx" presStyleLbl="revTx" presStyleIdx="2" presStyleCnt="7">
        <dgm:presLayoutVars>
          <dgm:chMax val="0"/>
          <dgm:chPref val="0"/>
        </dgm:presLayoutVars>
      </dgm:prSet>
      <dgm:spPr/>
    </dgm:pt>
    <dgm:pt modelId="{09416F35-E659-4F58-8D1F-0154F390DB21}" type="pres">
      <dgm:prSet presAssocID="{B2DA1592-E9C2-42F5-A5B5-59108BE069AB}" presName="sibTrans" presStyleCnt="0"/>
      <dgm:spPr/>
    </dgm:pt>
    <dgm:pt modelId="{CF3D3AED-FB64-4724-9A6A-8CAC34662D07}" type="pres">
      <dgm:prSet presAssocID="{7EB8F17D-FC82-463E-B8FD-DB66DD3E9F16}" presName="compNode" presStyleCnt="0"/>
      <dgm:spPr/>
    </dgm:pt>
    <dgm:pt modelId="{AC4518A5-0A87-44B8-AEB5-AF32202FDB5C}" type="pres">
      <dgm:prSet presAssocID="{7EB8F17D-FC82-463E-B8FD-DB66DD3E9F16}" presName="bgRect" presStyleLbl="bgShp" presStyleIdx="3" presStyleCnt="7"/>
      <dgm:spPr/>
    </dgm:pt>
    <dgm:pt modelId="{CF20EBE1-45AB-43D2-B621-B3FDB4C7FBB0}" type="pres">
      <dgm:prSet presAssocID="{7EB8F17D-FC82-463E-B8FD-DB66DD3E9F1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DEF93E-F607-4EE5-9317-791DA307244B}" type="pres">
      <dgm:prSet presAssocID="{7EB8F17D-FC82-463E-B8FD-DB66DD3E9F16}" presName="spaceRect" presStyleCnt="0"/>
      <dgm:spPr/>
    </dgm:pt>
    <dgm:pt modelId="{38EC3567-925B-44C7-8D18-E5F8B6D971A7}" type="pres">
      <dgm:prSet presAssocID="{7EB8F17D-FC82-463E-B8FD-DB66DD3E9F16}" presName="parTx" presStyleLbl="revTx" presStyleIdx="3" presStyleCnt="7">
        <dgm:presLayoutVars>
          <dgm:chMax val="0"/>
          <dgm:chPref val="0"/>
        </dgm:presLayoutVars>
      </dgm:prSet>
      <dgm:spPr/>
    </dgm:pt>
    <dgm:pt modelId="{1F4333AF-78AF-485D-B300-A2FEBEB0EE89}" type="pres">
      <dgm:prSet presAssocID="{1207802C-5BFB-45DE-8C3C-D0105539B07A}" presName="sibTrans" presStyleCnt="0"/>
      <dgm:spPr/>
    </dgm:pt>
    <dgm:pt modelId="{251C94CE-9CA2-4025-B400-EEBBB6D83CB3}" type="pres">
      <dgm:prSet presAssocID="{D9FA7935-F71B-418C-8931-FF986172D36A}" presName="compNode" presStyleCnt="0"/>
      <dgm:spPr/>
    </dgm:pt>
    <dgm:pt modelId="{1F014F3E-01AD-4D14-BFD4-C018CB6CBCFB}" type="pres">
      <dgm:prSet presAssocID="{D9FA7935-F71B-418C-8931-FF986172D36A}" presName="bgRect" presStyleLbl="bgShp" presStyleIdx="4" presStyleCnt="7"/>
      <dgm:spPr/>
    </dgm:pt>
    <dgm:pt modelId="{295F412F-385C-4D28-946A-B59D64559A85}" type="pres">
      <dgm:prSet presAssocID="{D9FA7935-F71B-418C-8931-FF986172D36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329E7C06-88A5-4246-AEF2-3D8149C6B218}" type="pres">
      <dgm:prSet presAssocID="{D9FA7935-F71B-418C-8931-FF986172D36A}" presName="spaceRect" presStyleCnt="0"/>
      <dgm:spPr/>
    </dgm:pt>
    <dgm:pt modelId="{E7EE3817-5051-40C9-9CF7-D24D93A95BAE}" type="pres">
      <dgm:prSet presAssocID="{D9FA7935-F71B-418C-8931-FF986172D36A}" presName="parTx" presStyleLbl="revTx" presStyleIdx="4" presStyleCnt="7">
        <dgm:presLayoutVars>
          <dgm:chMax val="0"/>
          <dgm:chPref val="0"/>
        </dgm:presLayoutVars>
      </dgm:prSet>
      <dgm:spPr/>
    </dgm:pt>
    <dgm:pt modelId="{C2FC7D48-9D3B-4753-88A1-7D67EB636B3B}" type="pres">
      <dgm:prSet presAssocID="{C9B4F087-42FD-4932-905C-A9AAD1BDF20D}" presName="sibTrans" presStyleCnt="0"/>
      <dgm:spPr/>
    </dgm:pt>
    <dgm:pt modelId="{AFE79188-9955-4EE3-BB86-8ACBB7D37C6D}" type="pres">
      <dgm:prSet presAssocID="{1267766A-9870-4A82-B6F9-11D70127961E}" presName="compNode" presStyleCnt="0"/>
      <dgm:spPr/>
    </dgm:pt>
    <dgm:pt modelId="{7AE93599-37A5-49B1-9CE0-DFD073DF0145}" type="pres">
      <dgm:prSet presAssocID="{1267766A-9870-4A82-B6F9-11D70127961E}" presName="bgRect" presStyleLbl="bgShp" presStyleIdx="5" presStyleCnt="7"/>
      <dgm:spPr/>
    </dgm:pt>
    <dgm:pt modelId="{5BC8E50C-29B9-4871-B352-0B1FD318C8E3}" type="pres">
      <dgm:prSet presAssocID="{1267766A-9870-4A82-B6F9-11D70127961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1BECB112-C9E7-488D-8C32-7BFA38A64FA2}" type="pres">
      <dgm:prSet presAssocID="{1267766A-9870-4A82-B6F9-11D70127961E}" presName="spaceRect" presStyleCnt="0"/>
      <dgm:spPr/>
    </dgm:pt>
    <dgm:pt modelId="{343F5516-AF1E-4E0D-801F-FDC78FF41D15}" type="pres">
      <dgm:prSet presAssocID="{1267766A-9870-4A82-B6F9-11D70127961E}" presName="parTx" presStyleLbl="revTx" presStyleIdx="5" presStyleCnt="7">
        <dgm:presLayoutVars>
          <dgm:chMax val="0"/>
          <dgm:chPref val="0"/>
        </dgm:presLayoutVars>
      </dgm:prSet>
      <dgm:spPr/>
    </dgm:pt>
    <dgm:pt modelId="{82ACB961-C8DA-4609-ACDE-005BD66B4490}" type="pres">
      <dgm:prSet presAssocID="{F7684BCA-2F0F-457F-9E9C-8F55FF951914}" presName="sibTrans" presStyleCnt="0"/>
      <dgm:spPr/>
    </dgm:pt>
    <dgm:pt modelId="{8DB0BA59-9DEE-4D38-A8D5-654A4860C805}" type="pres">
      <dgm:prSet presAssocID="{7E426371-91E0-4043-B4F7-6AF3955AB939}" presName="compNode" presStyleCnt="0"/>
      <dgm:spPr/>
    </dgm:pt>
    <dgm:pt modelId="{D1C4D9A0-01A1-4C8E-B9AF-1049084BB972}" type="pres">
      <dgm:prSet presAssocID="{7E426371-91E0-4043-B4F7-6AF3955AB939}" presName="bgRect" presStyleLbl="bgShp" presStyleIdx="6" presStyleCnt="7"/>
      <dgm:spPr/>
    </dgm:pt>
    <dgm:pt modelId="{49033BFC-AF25-495C-BA88-E49BE16959B9}" type="pres">
      <dgm:prSet presAssocID="{7E426371-91E0-4043-B4F7-6AF3955AB93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EB14F87-3100-4E82-A3D0-F272940E53B6}" type="pres">
      <dgm:prSet presAssocID="{7E426371-91E0-4043-B4F7-6AF3955AB939}" presName="spaceRect" presStyleCnt="0"/>
      <dgm:spPr/>
    </dgm:pt>
    <dgm:pt modelId="{9FF06944-311F-4D4E-BBA0-3043B453766A}" type="pres">
      <dgm:prSet presAssocID="{7E426371-91E0-4043-B4F7-6AF3955AB93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425F401-3949-41DF-8E6B-1C94CEB43CB6}" srcId="{0F75FD73-972D-493B-A79F-CBA98502D7C5}" destId="{1267766A-9870-4A82-B6F9-11D70127961E}" srcOrd="5" destOrd="0" parTransId="{1BB8E812-D9D0-421B-8D21-5D1E26E1EE9F}" sibTransId="{F7684BCA-2F0F-457F-9E9C-8F55FF951914}"/>
    <dgm:cxn modelId="{4EECF416-BC80-41BD-8ED0-3986D26F56F1}" type="presOf" srcId="{0F75FD73-972D-493B-A79F-CBA98502D7C5}" destId="{6DE41BC6-763E-406A-9998-FAC39CC4B2F0}" srcOrd="0" destOrd="0" presId="urn:microsoft.com/office/officeart/2018/2/layout/IconVerticalSolidList"/>
    <dgm:cxn modelId="{7B5EE421-4E39-48AD-8E44-02D809A7AADF}" srcId="{0F75FD73-972D-493B-A79F-CBA98502D7C5}" destId="{02BD05AA-25DA-4CDF-A5B7-1890D8A90385}" srcOrd="1" destOrd="0" parTransId="{15A3CF28-F169-4FB7-8D18-0A541F6464D9}" sibTransId="{E2CD95E6-C3E5-4A2D-B29B-F88A02126F3C}"/>
    <dgm:cxn modelId="{99E6DD27-6011-46F7-807E-760CA40EAB72}" type="presOf" srcId="{D9FA7935-F71B-418C-8931-FF986172D36A}" destId="{E7EE3817-5051-40C9-9CF7-D24D93A95BAE}" srcOrd="0" destOrd="0" presId="urn:microsoft.com/office/officeart/2018/2/layout/IconVerticalSolidList"/>
    <dgm:cxn modelId="{2D4C892B-0F9C-4D34-8D6D-3ED72ADC8557}" type="presOf" srcId="{0C5221E7-1C77-4BEC-9432-146D3035DCAD}" destId="{3EB0C0E5-123A-4A14-8A70-98108A634BD3}" srcOrd="0" destOrd="0" presId="urn:microsoft.com/office/officeart/2018/2/layout/IconVerticalSolidList"/>
    <dgm:cxn modelId="{60B80D4C-FE86-4DDB-A2A2-7F70A234683E}" type="presOf" srcId="{1267766A-9870-4A82-B6F9-11D70127961E}" destId="{343F5516-AF1E-4E0D-801F-FDC78FF41D15}" srcOrd="0" destOrd="0" presId="urn:microsoft.com/office/officeart/2018/2/layout/IconVerticalSolidList"/>
    <dgm:cxn modelId="{20B2716D-BA6E-4279-B398-A3D7C4515694}" srcId="{0F75FD73-972D-493B-A79F-CBA98502D7C5}" destId="{D73646F3-80CD-4CB3-B0EF-BF693B7995AF}" srcOrd="0" destOrd="0" parTransId="{44D2816A-E194-4C5A-82E6-56393662B088}" sibTransId="{806CA9D5-051A-4C09-AFFD-EA1BF0162FC6}"/>
    <dgm:cxn modelId="{0F066573-DE09-46D1-9B5E-96A8AB04372A}" srcId="{0F75FD73-972D-493B-A79F-CBA98502D7C5}" destId="{7E426371-91E0-4043-B4F7-6AF3955AB939}" srcOrd="6" destOrd="0" parTransId="{6B1B3E4E-C7AF-42F3-A0AA-88BF58268CBD}" sibTransId="{8AA55C85-68C1-4FDB-8DE2-81A05C3F6C74}"/>
    <dgm:cxn modelId="{8D8E2B5A-CF96-4538-AB1B-D3E198BE00A2}" type="presOf" srcId="{02BD05AA-25DA-4CDF-A5B7-1890D8A90385}" destId="{CC1CE77A-0068-4310-BFF4-32D0B59C1B31}" srcOrd="0" destOrd="0" presId="urn:microsoft.com/office/officeart/2018/2/layout/IconVerticalSolidList"/>
    <dgm:cxn modelId="{183AC77B-57D6-4672-9894-B4127369A745}" srcId="{0F75FD73-972D-493B-A79F-CBA98502D7C5}" destId="{0C5221E7-1C77-4BEC-9432-146D3035DCAD}" srcOrd="2" destOrd="0" parTransId="{69C57AA0-530F-4699-967A-322582BFAAC6}" sibTransId="{B2DA1592-E9C2-42F5-A5B5-59108BE069AB}"/>
    <dgm:cxn modelId="{A9812F90-770F-4CCA-86E8-C94D492F72DC}" srcId="{0F75FD73-972D-493B-A79F-CBA98502D7C5}" destId="{D9FA7935-F71B-418C-8931-FF986172D36A}" srcOrd="4" destOrd="0" parTransId="{1AD97014-8C16-4D41-BAD6-C907D2300568}" sibTransId="{C9B4F087-42FD-4932-905C-A9AAD1BDF20D}"/>
    <dgm:cxn modelId="{34BCB29F-D6BD-4276-BB0E-345604D370C2}" srcId="{0F75FD73-972D-493B-A79F-CBA98502D7C5}" destId="{7EB8F17D-FC82-463E-B8FD-DB66DD3E9F16}" srcOrd="3" destOrd="0" parTransId="{C2DB57FA-C44C-4A8B-A86E-AE8B9DAF0CB5}" sibTransId="{1207802C-5BFB-45DE-8C3C-D0105539B07A}"/>
    <dgm:cxn modelId="{D62A92D3-E47F-487E-835A-815AD5906C6A}" type="presOf" srcId="{D73646F3-80CD-4CB3-B0EF-BF693B7995AF}" destId="{D3D63FC8-77B7-44FB-A9B6-57C1DAA1E801}" srcOrd="0" destOrd="0" presId="urn:microsoft.com/office/officeart/2018/2/layout/IconVerticalSolidList"/>
    <dgm:cxn modelId="{585E7CFB-43FD-4AE9-BFAE-F558590A7BDD}" type="presOf" srcId="{7EB8F17D-FC82-463E-B8FD-DB66DD3E9F16}" destId="{38EC3567-925B-44C7-8D18-E5F8B6D971A7}" srcOrd="0" destOrd="0" presId="urn:microsoft.com/office/officeart/2018/2/layout/IconVerticalSolidList"/>
    <dgm:cxn modelId="{4BA574FF-EEB8-4CF2-BD51-BD8B40BE7761}" type="presOf" srcId="{7E426371-91E0-4043-B4F7-6AF3955AB939}" destId="{9FF06944-311F-4D4E-BBA0-3043B453766A}" srcOrd="0" destOrd="0" presId="urn:microsoft.com/office/officeart/2018/2/layout/IconVerticalSolidList"/>
    <dgm:cxn modelId="{068DDDA5-5DB2-4734-A447-CB2730A84A24}" type="presParOf" srcId="{6DE41BC6-763E-406A-9998-FAC39CC4B2F0}" destId="{A57E3CFF-2F00-4790-A378-82F3503A6AC1}" srcOrd="0" destOrd="0" presId="urn:microsoft.com/office/officeart/2018/2/layout/IconVerticalSolidList"/>
    <dgm:cxn modelId="{69C7F26C-0CAA-489D-9DB9-6C67ED5944B5}" type="presParOf" srcId="{A57E3CFF-2F00-4790-A378-82F3503A6AC1}" destId="{6AEDABDB-74E6-4B74-9BA6-43DF39AE999C}" srcOrd="0" destOrd="0" presId="urn:microsoft.com/office/officeart/2018/2/layout/IconVerticalSolidList"/>
    <dgm:cxn modelId="{4B032F5F-0F83-4AF4-9EEB-B8D56A4DED5A}" type="presParOf" srcId="{A57E3CFF-2F00-4790-A378-82F3503A6AC1}" destId="{C40092FD-64E6-45D1-87B3-8494B9984E12}" srcOrd="1" destOrd="0" presId="urn:microsoft.com/office/officeart/2018/2/layout/IconVerticalSolidList"/>
    <dgm:cxn modelId="{6349CEF4-B774-46AE-9597-2C9B1DF45030}" type="presParOf" srcId="{A57E3CFF-2F00-4790-A378-82F3503A6AC1}" destId="{0CA0D4D2-E9B8-4420-9431-488FE681A372}" srcOrd="2" destOrd="0" presId="urn:microsoft.com/office/officeart/2018/2/layout/IconVerticalSolidList"/>
    <dgm:cxn modelId="{2C5B6DC6-FE5C-4F8F-B48D-33997EBF53D1}" type="presParOf" srcId="{A57E3CFF-2F00-4790-A378-82F3503A6AC1}" destId="{D3D63FC8-77B7-44FB-A9B6-57C1DAA1E801}" srcOrd="3" destOrd="0" presId="urn:microsoft.com/office/officeart/2018/2/layout/IconVerticalSolidList"/>
    <dgm:cxn modelId="{C087484D-EA7E-4DC9-A0D1-6058116309AD}" type="presParOf" srcId="{6DE41BC6-763E-406A-9998-FAC39CC4B2F0}" destId="{7A7FDA39-C2AF-4178-A8E8-67F53D0A08FC}" srcOrd="1" destOrd="0" presId="urn:microsoft.com/office/officeart/2018/2/layout/IconVerticalSolidList"/>
    <dgm:cxn modelId="{88B90885-5B63-470F-8324-EC6A2FE00D04}" type="presParOf" srcId="{6DE41BC6-763E-406A-9998-FAC39CC4B2F0}" destId="{E7E10832-D842-4162-9C91-70FDF4143659}" srcOrd="2" destOrd="0" presId="urn:microsoft.com/office/officeart/2018/2/layout/IconVerticalSolidList"/>
    <dgm:cxn modelId="{B7C2FBD0-33BD-4015-98C4-96930FBCA328}" type="presParOf" srcId="{E7E10832-D842-4162-9C91-70FDF4143659}" destId="{AB18082E-2E2E-4293-9AB1-23E6DBB86C7D}" srcOrd="0" destOrd="0" presId="urn:microsoft.com/office/officeart/2018/2/layout/IconVerticalSolidList"/>
    <dgm:cxn modelId="{A8D5BC11-AA06-44D3-A2F9-4706D3D95830}" type="presParOf" srcId="{E7E10832-D842-4162-9C91-70FDF4143659}" destId="{808DFC07-43F0-4CF8-8362-CF1A71620F94}" srcOrd="1" destOrd="0" presId="urn:microsoft.com/office/officeart/2018/2/layout/IconVerticalSolidList"/>
    <dgm:cxn modelId="{00CA2166-A297-49B3-B63B-2E643BEE16A3}" type="presParOf" srcId="{E7E10832-D842-4162-9C91-70FDF4143659}" destId="{C819186B-1411-4818-8F2D-F5C38F629079}" srcOrd="2" destOrd="0" presId="urn:microsoft.com/office/officeart/2018/2/layout/IconVerticalSolidList"/>
    <dgm:cxn modelId="{6591B9BD-327E-4A2F-A106-DD24DA09729D}" type="presParOf" srcId="{E7E10832-D842-4162-9C91-70FDF4143659}" destId="{CC1CE77A-0068-4310-BFF4-32D0B59C1B31}" srcOrd="3" destOrd="0" presId="urn:microsoft.com/office/officeart/2018/2/layout/IconVerticalSolidList"/>
    <dgm:cxn modelId="{5A6BDAA4-DCE8-4E7F-BA3F-B6B58EAE3DA7}" type="presParOf" srcId="{6DE41BC6-763E-406A-9998-FAC39CC4B2F0}" destId="{D42A6ADB-EEBB-4077-A0C5-EA9229F21BE4}" srcOrd="3" destOrd="0" presId="urn:microsoft.com/office/officeart/2018/2/layout/IconVerticalSolidList"/>
    <dgm:cxn modelId="{2F75C964-AECB-42CC-8E11-39AFA5B39DD5}" type="presParOf" srcId="{6DE41BC6-763E-406A-9998-FAC39CC4B2F0}" destId="{7CF9A6C2-A796-40C4-995F-0A8DD56D2AD5}" srcOrd="4" destOrd="0" presId="urn:microsoft.com/office/officeart/2018/2/layout/IconVerticalSolidList"/>
    <dgm:cxn modelId="{B08C260C-AD4F-48C7-87B4-37280E4E8EB7}" type="presParOf" srcId="{7CF9A6C2-A796-40C4-995F-0A8DD56D2AD5}" destId="{6B863AA2-D6D0-40AF-8B56-544A6221701A}" srcOrd="0" destOrd="0" presId="urn:microsoft.com/office/officeart/2018/2/layout/IconVerticalSolidList"/>
    <dgm:cxn modelId="{10704775-B306-4974-A0D3-EA03FBF69FB7}" type="presParOf" srcId="{7CF9A6C2-A796-40C4-995F-0A8DD56D2AD5}" destId="{E53FAF1C-982D-4378-9594-B91A1F7EEB88}" srcOrd="1" destOrd="0" presId="urn:microsoft.com/office/officeart/2018/2/layout/IconVerticalSolidList"/>
    <dgm:cxn modelId="{0EAE7F90-6C1B-4B8E-9F55-E456DDADDF3C}" type="presParOf" srcId="{7CF9A6C2-A796-40C4-995F-0A8DD56D2AD5}" destId="{8BF15230-8792-4DE0-BC70-DE19B9DB35EC}" srcOrd="2" destOrd="0" presId="urn:microsoft.com/office/officeart/2018/2/layout/IconVerticalSolidList"/>
    <dgm:cxn modelId="{B86EEFC0-F069-4149-B434-CBA6C227F25F}" type="presParOf" srcId="{7CF9A6C2-A796-40C4-995F-0A8DD56D2AD5}" destId="{3EB0C0E5-123A-4A14-8A70-98108A634BD3}" srcOrd="3" destOrd="0" presId="urn:microsoft.com/office/officeart/2018/2/layout/IconVerticalSolidList"/>
    <dgm:cxn modelId="{60D0C773-885C-4FE0-B244-FE2E2E06445E}" type="presParOf" srcId="{6DE41BC6-763E-406A-9998-FAC39CC4B2F0}" destId="{09416F35-E659-4F58-8D1F-0154F390DB21}" srcOrd="5" destOrd="0" presId="urn:microsoft.com/office/officeart/2018/2/layout/IconVerticalSolidList"/>
    <dgm:cxn modelId="{A8C0ED89-A602-4F6B-87CF-E8C133D7D7F5}" type="presParOf" srcId="{6DE41BC6-763E-406A-9998-FAC39CC4B2F0}" destId="{CF3D3AED-FB64-4724-9A6A-8CAC34662D07}" srcOrd="6" destOrd="0" presId="urn:microsoft.com/office/officeart/2018/2/layout/IconVerticalSolidList"/>
    <dgm:cxn modelId="{36EDA7AC-6EA5-4C50-958F-2655268B677F}" type="presParOf" srcId="{CF3D3AED-FB64-4724-9A6A-8CAC34662D07}" destId="{AC4518A5-0A87-44B8-AEB5-AF32202FDB5C}" srcOrd="0" destOrd="0" presId="urn:microsoft.com/office/officeart/2018/2/layout/IconVerticalSolidList"/>
    <dgm:cxn modelId="{0EACF1A1-5A97-45AD-BF89-C601E96D2F2E}" type="presParOf" srcId="{CF3D3AED-FB64-4724-9A6A-8CAC34662D07}" destId="{CF20EBE1-45AB-43D2-B621-B3FDB4C7FBB0}" srcOrd="1" destOrd="0" presId="urn:microsoft.com/office/officeart/2018/2/layout/IconVerticalSolidList"/>
    <dgm:cxn modelId="{02EABC4F-BF96-4089-A9B9-62C345105A64}" type="presParOf" srcId="{CF3D3AED-FB64-4724-9A6A-8CAC34662D07}" destId="{BDDEF93E-F607-4EE5-9317-791DA307244B}" srcOrd="2" destOrd="0" presId="urn:microsoft.com/office/officeart/2018/2/layout/IconVerticalSolidList"/>
    <dgm:cxn modelId="{C137890D-A5F6-4DB5-B719-7F6C377EC137}" type="presParOf" srcId="{CF3D3AED-FB64-4724-9A6A-8CAC34662D07}" destId="{38EC3567-925B-44C7-8D18-E5F8B6D971A7}" srcOrd="3" destOrd="0" presId="urn:microsoft.com/office/officeart/2018/2/layout/IconVerticalSolidList"/>
    <dgm:cxn modelId="{54840935-B4AB-4D3D-89ED-05AAA3E6E82C}" type="presParOf" srcId="{6DE41BC6-763E-406A-9998-FAC39CC4B2F0}" destId="{1F4333AF-78AF-485D-B300-A2FEBEB0EE89}" srcOrd="7" destOrd="0" presId="urn:microsoft.com/office/officeart/2018/2/layout/IconVerticalSolidList"/>
    <dgm:cxn modelId="{C36CFA53-BF05-4D31-8DE1-45C5010841EB}" type="presParOf" srcId="{6DE41BC6-763E-406A-9998-FAC39CC4B2F0}" destId="{251C94CE-9CA2-4025-B400-EEBBB6D83CB3}" srcOrd="8" destOrd="0" presId="urn:microsoft.com/office/officeart/2018/2/layout/IconVerticalSolidList"/>
    <dgm:cxn modelId="{85F21468-0E9B-4B09-A578-6FFCDF8DEFA5}" type="presParOf" srcId="{251C94CE-9CA2-4025-B400-EEBBB6D83CB3}" destId="{1F014F3E-01AD-4D14-BFD4-C018CB6CBCFB}" srcOrd="0" destOrd="0" presId="urn:microsoft.com/office/officeart/2018/2/layout/IconVerticalSolidList"/>
    <dgm:cxn modelId="{B271590A-21E1-4B38-8981-AD44B41BAD8A}" type="presParOf" srcId="{251C94CE-9CA2-4025-B400-EEBBB6D83CB3}" destId="{295F412F-385C-4D28-946A-B59D64559A85}" srcOrd="1" destOrd="0" presId="urn:microsoft.com/office/officeart/2018/2/layout/IconVerticalSolidList"/>
    <dgm:cxn modelId="{B9D164CC-F2F0-4B78-8304-88CF169DA5A9}" type="presParOf" srcId="{251C94CE-9CA2-4025-B400-EEBBB6D83CB3}" destId="{329E7C06-88A5-4246-AEF2-3D8149C6B218}" srcOrd="2" destOrd="0" presId="urn:microsoft.com/office/officeart/2018/2/layout/IconVerticalSolidList"/>
    <dgm:cxn modelId="{ECE0B4DF-F645-46D7-B8B0-9BFB139D40CF}" type="presParOf" srcId="{251C94CE-9CA2-4025-B400-EEBBB6D83CB3}" destId="{E7EE3817-5051-40C9-9CF7-D24D93A95BAE}" srcOrd="3" destOrd="0" presId="urn:microsoft.com/office/officeart/2018/2/layout/IconVerticalSolidList"/>
    <dgm:cxn modelId="{2F97ED72-1E6F-4580-8313-E78EEC988750}" type="presParOf" srcId="{6DE41BC6-763E-406A-9998-FAC39CC4B2F0}" destId="{C2FC7D48-9D3B-4753-88A1-7D67EB636B3B}" srcOrd="9" destOrd="0" presId="urn:microsoft.com/office/officeart/2018/2/layout/IconVerticalSolidList"/>
    <dgm:cxn modelId="{1745005A-11AD-43DC-B9E6-9BC5D6DB0F8D}" type="presParOf" srcId="{6DE41BC6-763E-406A-9998-FAC39CC4B2F0}" destId="{AFE79188-9955-4EE3-BB86-8ACBB7D37C6D}" srcOrd="10" destOrd="0" presId="urn:microsoft.com/office/officeart/2018/2/layout/IconVerticalSolidList"/>
    <dgm:cxn modelId="{00BE3745-A749-4455-89B8-ABF94B43BA15}" type="presParOf" srcId="{AFE79188-9955-4EE3-BB86-8ACBB7D37C6D}" destId="{7AE93599-37A5-49B1-9CE0-DFD073DF0145}" srcOrd="0" destOrd="0" presId="urn:microsoft.com/office/officeart/2018/2/layout/IconVerticalSolidList"/>
    <dgm:cxn modelId="{C901C99F-0934-4E2E-82E9-D965BC34D5D5}" type="presParOf" srcId="{AFE79188-9955-4EE3-BB86-8ACBB7D37C6D}" destId="{5BC8E50C-29B9-4871-B352-0B1FD318C8E3}" srcOrd="1" destOrd="0" presId="urn:microsoft.com/office/officeart/2018/2/layout/IconVerticalSolidList"/>
    <dgm:cxn modelId="{F2AEA235-75A2-4C81-ADF2-48E210D94E6E}" type="presParOf" srcId="{AFE79188-9955-4EE3-BB86-8ACBB7D37C6D}" destId="{1BECB112-C9E7-488D-8C32-7BFA38A64FA2}" srcOrd="2" destOrd="0" presId="urn:microsoft.com/office/officeart/2018/2/layout/IconVerticalSolidList"/>
    <dgm:cxn modelId="{7937F0FB-AF42-428A-BD30-BF26D25931A0}" type="presParOf" srcId="{AFE79188-9955-4EE3-BB86-8ACBB7D37C6D}" destId="{343F5516-AF1E-4E0D-801F-FDC78FF41D15}" srcOrd="3" destOrd="0" presId="urn:microsoft.com/office/officeart/2018/2/layout/IconVerticalSolidList"/>
    <dgm:cxn modelId="{85FFDC3A-F5FE-45F7-B1A1-AD415FEC5CA2}" type="presParOf" srcId="{6DE41BC6-763E-406A-9998-FAC39CC4B2F0}" destId="{82ACB961-C8DA-4609-ACDE-005BD66B4490}" srcOrd="11" destOrd="0" presId="urn:microsoft.com/office/officeart/2018/2/layout/IconVerticalSolidList"/>
    <dgm:cxn modelId="{A3852D37-B97C-4F2F-922F-67B78E0A5E3A}" type="presParOf" srcId="{6DE41BC6-763E-406A-9998-FAC39CC4B2F0}" destId="{8DB0BA59-9DEE-4D38-A8D5-654A4860C805}" srcOrd="12" destOrd="0" presId="urn:microsoft.com/office/officeart/2018/2/layout/IconVerticalSolidList"/>
    <dgm:cxn modelId="{6D794809-4586-4B79-825B-173A89034335}" type="presParOf" srcId="{8DB0BA59-9DEE-4D38-A8D5-654A4860C805}" destId="{D1C4D9A0-01A1-4C8E-B9AF-1049084BB972}" srcOrd="0" destOrd="0" presId="urn:microsoft.com/office/officeart/2018/2/layout/IconVerticalSolidList"/>
    <dgm:cxn modelId="{E80C7890-F1BF-42D8-91A5-D2DA5D3E446E}" type="presParOf" srcId="{8DB0BA59-9DEE-4D38-A8D5-654A4860C805}" destId="{49033BFC-AF25-495C-BA88-E49BE16959B9}" srcOrd="1" destOrd="0" presId="urn:microsoft.com/office/officeart/2018/2/layout/IconVerticalSolidList"/>
    <dgm:cxn modelId="{48ECD04B-3556-4BB3-87C2-47B258401E77}" type="presParOf" srcId="{8DB0BA59-9DEE-4D38-A8D5-654A4860C805}" destId="{3EB14F87-3100-4E82-A3D0-F272940E53B6}" srcOrd="2" destOrd="0" presId="urn:microsoft.com/office/officeart/2018/2/layout/IconVerticalSolidList"/>
    <dgm:cxn modelId="{147C8897-1044-4AA3-AECA-93D16D4FA445}" type="presParOf" srcId="{8DB0BA59-9DEE-4D38-A8D5-654A4860C805}" destId="{9FF06944-311F-4D4E-BBA0-3043B45376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142D5-A381-45AA-AFA2-8CCBDC3BEF39}">
      <dsp:nvSpPr>
        <dsp:cNvPr id="0" name=""/>
        <dsp:cNvSpPr/>
      </dsp:nvSpPr>
      <dsp:spPr>
        <a:xfrm>
          <a:off x="1628" y="388311"/>
          <a:ext cx="2981872" cy="14909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Unsupervised Learning</a:t>
          </a:r>
        </a:p>
      </dsp:txBody>
      <dsp:txXfrm>
        <a:off x="45296" y="431979"/>
        <a:ext cx="2894536" cy="1403600"/>
      </dsp:txXfrm>
    </dsp:sp>
    <dsp:sp modelId="{3B98DB0C-5E7D-42B4-A8D9-DC20C42C6DE2}">
      <dsp:nvSpPr>
        <dsp:cNvPr id="0" name=""/>
        <dsp:cNvSpPr/>
      </dsp:nvSpPr>
      <dsp:spPr>
        <a:xfrm>
          <a:off x="1628" y="2102887"/>
          <a:ext cx="2981872" cy="14909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Generative Models</a:t>
          </a:r>
        </a:p>
      </dsp:txBody>
      <dsp:txXfrm>
        <a:off x="45296" y="2146555"/>
        <a:ext cx="2894536" cy="1403600"/>
      </dsp:txXfrm>
    </dsp:sp>
    <dsp:sp modelId="{9EF61C80-66F8-45E6-B819-56E3F35A9DD0}">
      <dsp:nvSpPr>
        <dsp:cNvPr id="0" name=""/>
        <dsp:cNvSpPr/>
      </dsp:nvSpPr>
      <dsp:spPr>
        <a:xfrm rot="18289469">
          <a:off x="2535555" y="1967512"/>
          <a:ext cx="2088641" cy="47109"/>
        </a:xfrm>
        <a:custGeom>
          <a:avLst/>
          <a:gdLst/>
          <a:ahLst/>
          <a:cxnLst/>
          <a:rect l="0" t="0" r="0" b="0"/>
          <a:pathLst>
            <a:path>
              <a:moveTo>
                <a:pt x="0" y="23554"/>
              </a:moveTo>
              <a:lnTo>
                <a:pt x="2088641" y="235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527659" y="1938851"/>
        <a:ext cx="104432" cy="104432"/>
      </dsp:txXfrm>
    </dsp:sp>
    <dsp:sp modelId="{B0E7C2F3-EE77-4D40-B177-407BF1EF8CBF}">
      <dsp:nvSpPr>
        <dsp:cNvPr id="0" name=""/>
        <dsp:cNvSpPr/>
      </dsp:nvSpPr>
      <dsp:spPr>
        <a:xfrm>
          <a:off x="4176250" y="388311"/>
          <a:ext cx="2981872" cy="14909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PixelRNN and PixelCNN</a:t>
          </a:r>
        </a:p>
      </dsp:txBody>
      <dsp:txXfrm>
        <a:off x="4219918" y="431979"/>
        <a:ext cx="2894536" cy="1403600"/>
      </dsp:txXfrm>
    </dsp:sp>
    <dsp:sp modelId="{71DA9B22-E1F0-470B-9B6D-3BBA8529DBD0}">
      <dsp:nvSpPr>
        <dsp:cNvPr id="0" name=""/>
        <dsp:cNvSpPr/>
      </dsp:nvSpPr>
      <dsp:spPr>
        <a:xfrm>
          <a:off x="2983501" y="2824801"/>
          <a:ext cx="1192749" cy="47109"/>
        </a:xfrm>
        <a:custGeom>
          <a:avLst/>
          <a:gdLst/>
          <a:ahLst/>
          <a:cxnLst/>
          <a:rect l="0" t="0" r="0" b="0"/>
          <a:pathLst>
            <a:path>
              <a:moveTo>
                <a:pt x="0" y="23554"/>
              </a:moveTo>
              <a:lnTo>
                <a:pt x="1192749" y="235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0057" y="2818537"/>
        <a:ext cx="59637" cy="59637"/>
      </dsp:txXfrm>
    </dsp:sp>
    <dsp:sp modelId="{8A4DD3FB-527D-455A-9CA6-3E2717CA1135}">
      <dsp:nvSpPr>
        <dsp:cNvPr id="0" name=""/>
        <dsp:cNvSpPr/>
      </dsp:nvSpPr>
      <dsp:spPr>
        <a:xfrm>
          <a:off x="4176250" y="2102887"/>
          <a:ext cx="2981872" cy="14909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Autoencoders Variational Autoencoders (VAE)</a:t>
          </a:r>
        </a:p>
      </dsp:txBody>
      <dsp:txXfrm>
        <a:off x="4219918" y="2146555"/>
        <a:ext cx="2894536" cy="1403600"/>
      </dsp:txXfrm>
    </dsp:sp>
    <dsp:sp modelId="{5CAAC31B-3931-442F-828E-4FACC4639B60}">
      <dsp:nvSpPr>
        <dsp:cNvPr id="0" name=""/>
        <dsp:cNvSpPr/>
      </dsp:nvSpPr>
      <dsp:spPr>
        <a:xfrm rot="3310531">
          <a:off x="2535555" y="3682089"/>
          <a:ext cx="2088641" cy="47109"/>
        </a:xfrm>
        <a:custGeom>
          <a:avLst/>
          <a:gdLst/>
          <a:ahLst/>
          <a:cxnLst/>
          <a:rect l="0" t="0" r="0" b="0"/>
          <a:pathLst>
            <a:path>
              <a:moveTo>
                <a:pt x="0" y="23554"/>
              </a:moveTo>
              <a:lnTo>
                <a:pt x="2088641" y="235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527659" y="3653428"/>
        <a:ext cx="104432" cy="104432"/>
      </dsp:txXfrm>
    </dsp:sp>
    <dsp:sp modelId="{607F4B75-CFB7-475A-85DC-0C6A362E3CCD}">
      <dsp:nvSpPr>
        <dsp:cNvPr id="0" name=""/>
        <dsp:cNvSpPr/>
      </dsp:nvSpPr>
      <dsp:spPr>
        <a:xfrm>
          <a:off x="4176250" y="3817464"/>
          <a:ext cx="2981872" cy="14909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Generative Adversarial Network (</a:t>
          </a:r>
          <a:r>
            <a:rPr lang="en-US" sz="2700" b="1" i="0" kern="1200" dirty="0"/>
            <a:t>GAN</a:t>
          </a:r>
          <a:r>
            <a:rPr lang="en-US" sz="2700" b="0" i="0" kern="1200" dirty="0"/>
            <a:t>)</a:t>
          </a:r>
          <a:r>
            <a:rPr lang="en-US" sz="2700" kern="1200" dirty="0"/>
            <a:t> </a:t>
          </a:r>
        </a:p>
      </dsp:txBody>
      <dsp:txXfrm>
        <a:off x="4219918" y="3861132"/>
        <a:ext cx="2894536" cy="1403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F2515-8B09-4861-8987-E9844A4B2706}">
      <dsp:nvSpPr>
        <dsp:cNvPr id="0" name=""/>
        <dsp:cNvSpPr/>
      </dsp:nvSpPr>
      <dsp:spPr>
        <a:xfrm>
          <a:off x="0" y="2717"/>
          <a:ext cx="67354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0A80C-2C75-48F5-8E32-D9E19E140BCC}">
      <dsp:nvSpPr>
        <dsp:cNvPr id="0" name=""/>
        <dsp:cNvSpPr/>
      </dsp:nvSpPr>
      <dsp:spPr>
        <a:xfrm>
          <a:off x="0" y="2717"/>
          <a:ext cx="6735443" cy="185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Autoencoders are a specific type of feedforward neural networks where the input is the same as the output. </a:t>
          </a:r>
        </a:p>
      </dsp:txBody>
      <dsp:txXfrm>
        <a:off x="0" y="2717"/>
        <a:ext cx="6735443" cy="1853055"/>
      </dsp:txXfrm>
    </dsp:sp>
    <dsp:sp modelId="{32E24BC2-DF19-4281-8590-04004CCEFDFF}">
      <dsp:nvSpPr>
        <dsp:cNvPr id="0" name=""/>
        <dsp:cNvSpPr/>
      </dsp:nvSpPr>
      <dsp:spPr>
        <a:xfrm>
          <a:off x="0" y="1855773"/>
          <a:ext cx="673544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64C90-0B94-40F7-9D24-31287D7AC299}">
      <dsp:nvSpPr>
        <dsp:cNvPr id="0" name=""/>
        <dsp:cNvSpPr/>
      </dsp:nvSpPr>
      <dsp:spPr>
        <a:xfrm>
          <a:off x="0" y="1855773"/>
          <a:ext cx="6735443" cy="185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They compress the input into a lower-dimensional </a:t>
          </a:r>
          <a:r>
            <a:rPr lang="en-US" sz="3200" i="1" kern="1200"/>
            <a:t>code </a:t>
          </a:r>
          <a:r>
            <a:rPr lang="en-US" sz="3200" kern="1200"/>
            <a:t>and then reconstruct the output from this representation. </a:t>
          </a:r>
        </a:p>
      </dsp:txBody>
      <dsp:txXfrm>
        <a:off x="0" y="1855773"/>
        <a:ext cx="6735443" cy="1853055"/>
      </dsp:txXfrm>
    </dsp:sp>
    <dsp:sp modelId="{77948215-CEE9-429D-8D2A-5FDCED659C77}">
      <dsp:nvSpPr>
        <dsp:cNvPr id="0" name=""/>
        <dsp:cNvSpPr/>
      </dsp:nvSpPr>
      <dsp:spPr>
        <a:xfrm>
          <a:off x="0" y="3708828"/>
          <a:ext cx="673544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AAB78-65AE-4F63-AF7C-3076CD5E3CDC}">
      <dsp:nvSpPr>
        <dsp:cNvPr id="0" name=""/>
        <dsp:cNvSpPr/>
      </dsp:nvSpPr>
      <dsp:spPr>
        <a:xfrm>
          <a:off x="0" y="3708828"/>
          <a:ext cx="6735443" cy="185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code is a compact “summary” or “compression” of the input, also called the </a:t>
          </a:r>
          <a:r>
            <a:rPr lang="en-US" sz="3200" i="1" kern="1200"/>
            <a:t>latent-space representation.</a:t>
          </a:r>
          <a:endParaRPr lang="en-US" sz="3200" kern="1200"/>
        </a:p>
      </dsp:txBody>
      <dsp:txXfrm>
        <a:off x="0" y="3708828"/>
        <a:ext cx="6735443" cy="1853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DABDB-74E6-4B74-9BA6-43DF39AE999C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092FD-64E6-45D1-87B3-8494B9984E12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63FC8-77B7-44FB-A9B6-57C1DAA1E801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Dimensionality Reduction</a:t>
          </a:r>
        </a:p>
      </dsp:txBody>
      <dsp:txXfrm>
        <a:off x="799588" y="502"/>
        <a:ext cx="5714015" cy="692284"/>
      </dsp:txXfrm>
    </dsp:sp>
    <dsp:sp modelId="{AB18082E-2E2E-4293-9AB1-23E6DBB86C7D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DFC07-43F0-4CF8-8362-CF1A71620F94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CE77A-0068-4310-BFF4-32D0B59C1B31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Image Compression</a:t>
          </a:r>
        </a:p>
      </dsp:txBody>
      <dsp:txXfrm>
        <a:off x="799588" y="865858"/>
        <a:ext cx="5714015" cy="692284"/>
      </dsp:txXfrm>
    </dsp:sp>
    <dsp:sp modelId="{6B863AA2-D6D0-40AF-8B56-544A6221701A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FAF1C-982D-4378-9594-B91A1F7EEB88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0C0E5-123A-4A14-8A70-98108A634BD3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Image Denoising</a:t>
          </a:r>
        </a:p>
      </dsp:txBody>
      <dsp:txXfrm>
        <a:off x="799588" y="1731214"/>
        <a:ext cx="5714015" cy="692284"/>
      </dsp:txXfrm>
    </dsp:sp>
    <dsp:sp modelId="{AC4518A5-0A87-44B8-AEB5-AF32202FDB5C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0EBE1-45AB-43D2-B621-B3FDB4C7FBB0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C3567-925B-44C7-8D18-E5F8B6D971A7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Extraction</a:t>
          </a:r>
        </a:p>
      </dsp:txBody>
      <dsp:txXfrm>
        <a:off x="799588" y="2596570"/>
        <a:ext cx="5714015" cy="692284"/>
      </dsp:txXfrm>
    </dsp:sp>
    <dsp:sp modelId="{1F014F3E-01AD-4D14-BFD4-C018CB6CBCFB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412F-385C-4D28-946A-B59D64559A85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E3817-5051-40C9-9CF7-D24D93A95BAE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Image generation</a:t>
          </a:r>
        </a:p>
      </dsp:txBody>
      <dsp:txXfrm>
        <a:off x="799588" y="3461926"/>
        <a:ext cx="5714015" cy="692284"/>
      </dsp:txXfrm>
    </dsp:sp>
    <dsp:sp modelId="{7AE93599-37A5-49B1-9CE0-DFD073DF0145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8E50C-29B9-4871-B352-0B1FD318C8E3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F5516-AF1E-4E0D-801F-FDC78FF41D15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Sequence to sequence prediction</a:t>
          </a:r>
        </a:p>
      </dsp:txBody>
      <dsp:txXfrm>
        <a:off x="799588" y="4327282"/>
        <a:ext cx="5714015" cy="692284"/>
      </dsp:txXfrm>
    </dsp:sp>
    <dsp:sp modelId="{D1C4D9A0-01A1-4C8E-B9AF-1049084BB972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33BFC-AF25-495C-BA88-E49BE16959B9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06944-311F-4D4E-BBA0-3043B453766A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Recommendation system</a:t>
          </a:r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8599-DD35-43D7-AA74-013547E65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29471-C302-4A81-94ED-F60D6EDED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5FD5-2215-4896-8519-EC11CA14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E7F3-1C8F-4757-9E3A-2FBB6455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32F81-A7E7-4815-A036-D737D600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0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33AB-0BB3-43AA-9820-CFFDDC9B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6FCA4-ECC5-4E6D-874E-679195D2F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81897-2C67-4B0A-AA0E-29617F32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A88D-A7F6-4931-AA2A-D048599A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2592-C610-4ED6-9672-D5CAA6EF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1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76DDD-DBB1-4E90-8A34-47E85475F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8EE78-CE79-4AF4-94A9-710464D00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C6931-9B1D-448B-BFCB-F85E5692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101C-5001-4A52-97FD-9AFBA381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44D90-08BB-4C15-9933-881A7425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7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566" y="204251"/>
            <a:ext cx="8672407" cy="615553"/>
          </a:xfrm>
        </p:spPr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2399" y="1281249"/>
            <a:ext cx="5461000" cy="4104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67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2586" y="1519350"/>
            <a:ext cx="477096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lang="en-US" spc="-7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38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2600" y="321384"/>
            <a:ext cx="1156680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3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347A-3010-4584-8BA6-7A994993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2F53-8D76-4FB1-A924-7F11EFF3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BD386-865D-4D26-92AD-77131E6A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651A-E983-4AD3-A323-7906721D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AD1EC-5993-4541-A25C-D7F33538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7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B936-D1A1-4652-85CE-B6870476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57020-4CA9-4D50-B5F8-24398735E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5AC1C-8B23-4EC9-BDD2-AB1553C8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545F3-1918-4585-B9FF-9C85EFA5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8D6DC-66D7-4836-AFA7-725A4F47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FBC8-B24F-4151-A0D7-3B432076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1FE2-9C67-4DED-91C9-5427885E6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47DF4-97C9-43ED-9D1A-7DC79FC45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FFE38-438D-47BC-86CE-0A02AD91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79C0-0DB5-4F8D-B3E1-8F71F593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C3873-70DD-44E1-9DF2-116820C8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8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4033-4FA6-4C5D-8F91-FFA44AB4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D2DE-9739-4EA5-872C-4D148AA9E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21AC2-DD03-4581-9778-9C277209A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65799-119A-45B3-AE83-9343B9756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1C620-DAF2-4BE0-BF73-0C67C9B86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AD619-8ED2-4336-B750-A3912099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DEC07-ADCD-4AC0-91E0-71478892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19B62-AB76-4FAB-8316-FB7294CD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1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2B17-626F-45E2-8687-34415BD4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B7171-D69D-469B-9228-00BEFCE3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17B1B-EA19-4DCC-899A-6A387417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1112A-B7A0-4E9B-B0A2-B8336465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5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EAB73-9992-46DE-B430-C681F9BF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D446A-5DBC-4522-8A10-C89D9EFB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164D4-AAF7-4B56-B6F1-63EFBF1B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3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1A4C-3593-4BE2-820F-3925B6F5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1D93-F137-4FC3-85AD-31852E35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FD4D0-A0EE-4CF0-9229-968C5CB62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58F21-F41E-4BCF-BE10-4425B285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E1AD4-D8A1-4E20-8881-4F7AE535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D30B5-81E2-43D6-99E6-826DAC6D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3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9961-8B75-42C5-AA07-F47C6DD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18048-A701-40A3-94A2-27E68A8CB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1C30F-AF0F-4A6D-87D5-0E719FB5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C2BD1-B4BC-44CE-9D76-BB24AF1C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05F7B-3D4B-414E-8436-C55BEB14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96F6D-5C65-4CD9-8C19-B2F0A972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8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559E9-1EDE-4772-9D0C-5977680D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3F76F-C7D4-4ED9-AD9D-FF923E0C1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33AD4-FC12-4212-8A71-9DB03C793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2C255-7566-465F-987C-0CEF06EDA62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FACD2-62FD-41ED-94F6-46F1A2BB6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662A5-19C0-4381-888A-3C4A6760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969A-47DB-4842-83B0-535260C2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12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35.png"/><Relationship Id="rId9" Type="http://schemas.openxmlformats.org/officeDocument/2006/relationships/image" Target="../media/image30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59.png"/><Relationship Id="rId7" Type="http://schemas.openxmlformats.org/officeDocument/2006/relationships/image" Target="../media/image6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1.jp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1.jp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9.png"/><Relationship Id="rId7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jpg"/><Relationship Id="rId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6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6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8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2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2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jpg"/><Relationship Id="rId7" Type="http://schemas.openxmlformats.org/officeDocument/2006/relationships/image" Target="../media/image82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jpg"/><Relationship Id="rId5" Type="http://schemas.openxmlformats.org/officeDocument/2006/relationships/image" Target="../media/image97.png"/><Relationship Id="rId10" Type="http://schemas.openxmlformats.org/officeDocument/2006/relationships/image" Target="../media/image104.jpg"/><Relationship Id="rId4" Type="http://schemas.openxmlformats.org/officeDocument/2006/relationships/image" Target="../media/image99.jpg"/><Relationship Id="rId9" Type="http://schemas.openxmlformats.org/officeDocument/2006/relationships/image" Target="../media/image10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12" Type="http://schemas.openxmlformats.org/officeDocument/2006/relationships/image" Target="../media/image106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5.jpg"/><Relationship Id="rId5" Type="http://schemas.openxmlformats.org/officeDocument/2006/relationships/image" Target="../media/image100.png"/><Relationship Id="rId10" Type="http://schemas.openxmlformats.org/officeDocument/2006/relationships/image" Target="../media/image103.jpg"/><Relationship Id="rId4" Type="http://schemas.openxmlformats.org/officeDocument/2006/relationships/image" Target="../media/image99.jpg"/><Relationship Id="rId9" Type="http://schemas.openxmlformats.org/officeDocument/2006/relationships/image" Target="../media/image10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6.png"/><Relationship Id="rId4" Type="http://schemas.openxmlformats.org/officeDocument/2006/relationships/image" Target="../media/image11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Relationship Id="rId9" Type="http://schemas.openxmlformats.org/officeDocument/2006/relationships/image" Target="../media/image13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3.pdf" TargetMode="External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s://phillipi.github.io/pix2pix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03.10717.pdf" TargetMode="External"/><Relationship Id="rId5" Type="http://schemas.openxmlformats.org/officeDocument/2006/relationships/hyperlink" Target="https://arxiv.org/abs/1511.06434" TargetMode="Externa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E45FE049-1927-441D-8648-09D2F8B0E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6341" b="611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39AC4-1650-416B-8A9D-E5EBF4669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/>
              <a:t>Lecture 8 </a:t>
            </a:r>
            <a:br>
              <a:rPr lang="en-US"/>
            </a:br>
            <a:r>
              <a:rPr lang="en-US"/>
              <a:t>Generative Models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03E2D-3E8D-4BC1-9977-2D2A72B78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/>
              <a:t>CS5542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 algn="r"/>
            <a:r>
              <a:rPr lang="en-US" sz="6000" kern="1200" spc="-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PixelRNN </a:t>
            </a:r>
            <a:r>
              <a:rPr lang="en-US" sz="6000" kern="1200" spc="27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6000" kern="1200" spc="-27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PixelCNN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59283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Fully </a:t>
            </a:r>
            <a:r>
              <a:rPr dirty="0"/>
              <a:t>visible </a:t>
            </a:r>
            <a:r>
              <a:rPr spc="-7" dirty="0"/>
              <a:t>belief</a:t>
            </a:r>
            <a:r>
              <a:rPr spc="-133" dirty="0"/>
              <a:t> </a:t>
            </a:r>
            <a:r>
              <a:rPr spc="-7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965" y="1230800"/>
            <a:ext cx="9784927" cy="1318780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16933">
              <a:spcBef>
                <a:spcPts val="967"/>
              </a:spcBef>
            </a:pPr>
            <a:r>
              <a:rPr sz="2400" spc="-7" dirty="0">
                <a:latin typeface="Arial"/>
                <a:cs typeface="Arial"/>
              </a:rPr>
              <a:t>Explicit density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813"/>
              </a:spcBef>
            </a:pPr>
            <a:r>
              <a:rPr sz="2400" spc="-7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chain rule </a:t>
            </a:r>
            <a:r>
              <a:rPr sz="2400" spc="-7" dirty="0">
                <a:latin typeface="Arial"/>
                <a:cs typeface="Arial"/>
              </a:rPr>
              <a:t>to decompose likelihood of an image </a:t>
            </a:r>
            <a:r>
              <a:rPr sz="2400" dirty="0">
                <a:latin typeface="Arial"/>
                <a:cs typeface="Arial"/>
              </a:rPr>
              <a:t>x </a:t>
            </a:r>
            <a:r>
              <a:rPr sz="2400" spc="-7" dirty="0">
                <a:latin typeface="Arial"/>
                <a:cs typeface="Arial"/>
              </a:rPr>
              <a:t>into product of 1-d  distributions: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84827" y="2619962"/>
            <a:ext cx="5346700" cy="1472353"/>
            <a:chOff x="2388620" y="1964971"/>
            <a:chExt cx="4010025" cy="1104265"/>
          </a:xfrm>
        </p:grpSpPr>
        <p:sp>
          <p:nvSpPr>
            <p:cNvPr id="5" name="object 5"/>
            <p:cNvSpPr/>
            <p:nvPr/>
          </p:nvSpPr>
          <p:spPr>
            <a:xfrm>
              <a:off x="2619519" y="2730744"/>
              <a:ext cx="81999" cy="3380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388620" y="1964971"/>
              <a:ext cx="4010016" cy="9429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488440" y="2730744"/>
              <a:ext cx="81999" cy="338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61239" y="4179638"/>
            <a:ext cx="13639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6693" marR="6773" indent="-250607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Likelihood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of  image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458152" y="4229714"/>
            <a:ext cx="29531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Probability of i’th pixel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value  </a:t>
            </a:r>
            <a:r>
              <a:rPr sz="1867" spc="-7" dirty="0">
                <a:latin typeface="Arial"/>
                <a:cs typeface="Arial"/>
              </a:rPr>
              <a:t>given all previous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pixels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366" y="5345277"/>
            <a:ext cx="554820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maximize </a:t>
            </a:r>
            <a:r>
              <a:rPr sz="2400" spc="-7" dirty="0">
                <a:latin typeface="Arial"/>
                <a:cs typeface="Arial"/>
              </a:rPr>
              <a:t>likelihood of training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5345277"/>
            <a:ext cx="554820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maximize </a:t>
            </a:r>
            <a:r>
              <a:rPr sz="2400" spc="-7" dirty="0">
                <a:latin typeface="Arial"/>
                <a:cs typeface="Arial"/>
              </a:rPr>
              <a:t>likelihood of training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59283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Fully </a:t>
            </a:r>
            <a:r>
              <a:rPr dirty="0"/>
              <a:t>visible </a:t>
            </a:r>
            <a:r>
              <a:rPr spc="-7" dirty="0"/>
              <a:t>belief</a:t>
            </a:r>
            <a:r>
              <a:rPr spc="-133" dirty="0"/>
              <a:t> </a:t>
            </a:r>
            <a:r>
              <a:rPr spc="-7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965" y="1230800"/>
            <a:ext cx="9784927" cy="1318780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16933">
              <a:spcBef>
                <a:spcPts val="967"/>
              </a:spcBef>
            </a:pPr>
            <a:r>
              <a:rPr sz="2400" spc="-7" dirty="0">
                <a:latin typeface="Arial"/>
                <a:cs typeface="Arial"/>
              </a:rPr>
              <a:t>Explicit density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813"/>
              </a:spcBef>
            </a:pPr>
            <a:r>
              <a:rPr sz="2400" spc="-7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chain rule </a:t>
            </a:r>
            <a:r>
              <a:rPr sz="2400" spc="-7" dirty="0">
                <a:latin typeface="Arial"/>
                <a:cs typeface="Arial"/>
              </a:rPr>
              <a:t>to decompose likelihood of an image </a:t>
            </a:r>
            <a:r>
              <a:rPr sz="2400" dirty="0">
                <a:latin typeface="Arial"/>
                <a:cs typeface="Arial"/>
              </a:rPr>
              <a:t>x </a:t>
            </a:r>
            <a:r>
              <a:rPr sz="2400" spc="-7" dirty="0">
                <a:latin typeface="Arial"/>
                <a:cs typeface="Arial"/>
              </a:rPr>
              <a:t>into product of 1-d  distributions: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84827" y="2619962"/>
            <a:ext cx="5346700" cy="1472353"/>
            <a:chOff x="2388620" y="1964971"/>
            <a:chExt cx="4010025" cy="1104265"/>
          </a:xfrm>
        </p:grpSpPr>
        <p:sp>
          <p:nvSpPr>
            <p:cNvPr id="6" name="object 6"/>
            <p:cNvSpPr/>
            <p:nvPr/>
          </p:nvSpPr>
          <p:spPr>
            <a:xfrm>
              <a:off x="2619519" y="2730744"/>
              <a:ext cx="81999" cy="3380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388620" y="1964971"/>
              <a:ext cx="4010016" cy="9429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488440" y="2730744"/>
              <a:ext cx="81999" cy="338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61239" y="4179638"/>
            <a:ext cx="13639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6693" marR="6773" indent="-250607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Likelihood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of  image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458152" y="4229714"/>
            <a:ext cx="4854787" cy="92326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1908339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Probability of i’th pixel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value  </a:t>
            </a:r>
            <a:r>
              <a:rPr sz="1867" spc="-7" dirty="0">
                <a:latin typeface="Arial"/>
                <a:cs typeface="Arial"/>
              </a:rPr>
              <a:t>given all previous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pixels</a:t>
            </a:r>
            <a:endParaRPr sz="1867">
              <a:latin typeface="Arial"/>
              <a:cs typeface="Arial"/>
            </a:endParaRPr>
          </a:p>
          <a:p>
            <a:pPr marL="1150591">
              <a:spcBef>
                <a:spcPts val="47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Complex distribution over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pixel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2159" y="5138716"/>
            <a:ext cx="403352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values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=&gt; Express 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neural  network!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59283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Fully </a:t>
            </a:r>
            <a:r>
              <a:rPr dirty="0"/>
              <a:t>visible </a:t>
            </a:r>
            <a:r>
              <a:rPr spc="-7" dirty="0"/>
              <a:t>belief</a:t>
            </a:r>
            <a:r>
              <a:rPr spc="-133" dirty="0"/>
              <a:t> </a:t>
            </a:r>
            <a:r>
              <a:rPr spc="-7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965" y="1230800"/>
            <a:ext cx="9784927" cy="1318780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16933">
              <a:spcBef>
                <a:spcPts val="967"/>
              </a:spcBef>
            </a:pPr>
            <a:r>
              <a:rPr sz="2400" spc="-7" dirty="0">
                <a:latin typeface="Arial"/>
                <a:cs typeface="Arial"/>
              </a:rPr>
              <a:t>Explicit density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813"/>
              </a:spcBef>
            </a:pPr>
            <a:r>
              <a:rPr sz="2400" spc="-7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chain rule </a:t>
            </a:r>
            <a:r>
              <a:rPr sz="2400" spc="-7" dirty="0">
                <a:latin typeface="Arial"/>
                <a:cs typeface="Arial"/>
              </a:rPr>
              <a:t>to decompose likelihood of an image </a:t>
            </a:r>
            <a:r>
              <a:rPr sz="2400" dirty="0">
                <a:latin typeface="Arial"/>
                <a:cs typeface="Arial"/>
              </a:rPr>
              <a:t>x </a:t>
            </a:r>
            <a:r>
              <a:rPr sz="2400" spc="-7" dirty="0">
                <a:latin typeface="Arial"/>
                <a:cs typeface="Arial"/>
              </a:rPr>
              <a:t>into product of 1-d  distributions: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84827" y="2619962"/>
            <a:ext cx="5346700" cy="1472353"/>
            <a:chOff x="2388620" y="1964971"/>
            <a:chExt cx="4010025" cy="1104265"/>
          </a:xfrm>
        </p:grpSpPr>
        <p:sp>
          <p:nvSpPr>
            <p:cNvPr id="5" name="object 5"/>
            <p:cNvSpPr/>
            <p:nvPr/>
          </p:nvSpPr>
          <p:spPr>
            <a:xfrm>
              <a:off x="2619519" y="2730744"/>
              <a:ext cx="81999" cy="3380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388620" y="1964971"/>
              <a:ext cx="4010016" cy="9429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488440" y="2730744"/>
              <a:ext cx="81999" cy="338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61239" y="4179638"/>
            <a:ext cx="13639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6693" marR="6773" indent="-250607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Likelihood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of  image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13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458152" y="4229714"/>
            <a:ext cx="29531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Probability of i’th pixel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value  </a:t>
            </a:r>
            <a:r>
              <a:rPr sz="1867" spc="-7" dirty="0">
                <a:latin typeface="Arial"/>
                <a:cs typeface="Arial"/>
              </a:rPr>
              <a:t>given all previous</a:t>
            </a:r>
            <a:r>
              <a:rPr sz="1867" spc="-4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pixels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6446" y="3591757"/>
            <a:ext cx="2517985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Will need to define  ordering of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“previous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pixels”</a:t>
            </a:r>
            <a:endParaRPr sz="213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2159" y="4808517"/>
            <a:ext cx="4033520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Complex distribution over pixel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values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=&gt; Express 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neural  network!</a:t>
            </a:r>
            <a:endParaRPr sz="2133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5366" y="5345277"/>
            <a:ext cx="554820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maximize </a:t>
            </a:r>
            <a:r>
              <a:rPr sz="2400" spc="-7" dirty="0">
                <a:latin typeface="Arial"/>
                <a:cs typeface="Arial"/>
              </a:rPr>
              <a:t>likelihood of training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PixelRNN</a:t>
            </a:r>
          </a:p>
        </p:txBody>
      </p:sp>
      <p:sp>
        <p:nvSpPr>
          <p:cNvPr id="3" name="object 3"/>
          <p:cNvSpPr/>
          <p:nvPr/>
        </p:nvSpPr>
        <p:spPr>
          <a:xfrm>
            <a:off x="7543268" y="2035245"/>
            <a:ext cx="246299" cy="246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543268" y="2654311"/>
            <a:ext cx="246299" cy="24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226832" y="2035245"/>
            <a:ext cx="246299" cy="24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26832" y="2654311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7543268" y="3273376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7543268" y="3892441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26832" y="3273376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226832" y="3892441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543268" y="4547207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8226832" y="4547207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8910399" y="2035245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8910399" y="2654311"/>
            <a:ext cx="246299" cy="24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9593964" y="2035245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593964" y="2654311"/>
            <a:ext cx="246299" cy="24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8910399" y="3273376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910399" y="3892441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593964" y="3273376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593964" y="3892441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8910399" y="4547207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593964" y="4547207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10277529" y="2017379"/>
            <a:ext cx="246299" cy="24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0277529" y="2636444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0277529" y="3255509"/>
            <a:ext cx="246299" cy="246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10277529" y="3874575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0277529" y="4529340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603433" y="1959336"/>
            <a:ext cx="5802207" cy="15018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288706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</a:t>
            </a:r>
            <a:r>
              <a:rPr sz="2400" dirty="0">
                <a:latin typeface="Arial"/>
                <a:cs typeface="Arial"/>
              </a:rPr>
              <a:t>modeled  </a:t>
            </a:r>
            <a:r>
              <a:rPr sz="2400" spc="-7" dirty="0">
                <a:latin typeface="Arial"/>
                <a:cs typeface="Arial"/>
              </a:rPr>
              <a:t>using an RNN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(LSTM)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14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PixelRNN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3269" y="2035246"/>
            <a:ext cx="930487" cy="866140"/>
            <a:chOff x="5657451" y="1526434"/>
            <a:chExt cx="697865" cy="649605"/>
          </a:xfrm>
        </p:grpSpPr>
        <p:sp>
          <p:nvSpPr>
            <p:cNvPr id="4" name="object 4"/>
            <p:cNvSpPr/>
            <p:nvPr/>
          </p:nvSpPr>
          <p:spPr>
            <a:xfrm>
              <a:off x="5662213" y="15311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599" y="175199"/>
                  </a:move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04767" y="1698"/>
                  </a:lnTo>
                  <a:lnTo>
                    <a:pt x="149549" y="25657"/>
                  </a:lnTo>
                  <a:lnTo>
                    <a:pt x="173501" y="70430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662213" y="15311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0" y="87599"/>
                  </a:move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36206" y="14718"/>
                  </a:lnTo>
                  <a:lnTo>
                    <a:pt x="168534" y="54076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749813" y="1706396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62213" y="19954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599" y="175199"/>
                  </a:move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04767" y="1698"/>
                  </a:lnTo>
                  <a:lnTo>
                    <a:pt x="149549" y="25657"/>
                  </a:lnTo>
                  <a:lnTo>
                    <a:pt x="173501" y="70430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662213" y="1995495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0" y="87599"/>
                  </a:move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36206" y="14718"/>
                  </a:lnTo>
                  <a:lnTo>
                    <a:pt x="168534" y="54076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34088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4088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7388" y="1616996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49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0125" y="1526434"/>
              <a:ext cx="184724" cy="184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7662" y="16027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49" y="0"/>
                  </a:lnTo>
                  <a:lnTo>
                    <a:pt x="43299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117662" y="16027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99" y="15962"/>
                  </a:lnTo>
                  <a:lnTo>
                    <a:pt x="149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/>
          <p:nvPr/>
        </p:nvSpPr>
        <p:spPr>
          <a:xfrm>
            <a:off x="8226832" y="2654311"/>
            <a:ext cx="246299" cy="24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543268" y="3273376"/>
            <a:ext cx="246299" cy="24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543268" y="3892441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226832" y="3273376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8226832" y="3892441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7543268" y="4547207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8226832" y="4547207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8910399" y="2035245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910399" y="2654311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9593964" y="2035245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9593964" y="2654311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8910399" y="3273376"/>
            <a:ext cx="246299" cy="24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8910399" y="3892441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593964" y="3273376"/>
            <a:ext cx="246299" cy="24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593964" y="3892441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8910399" y="4547207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9593964" y="4547207"/>
            <a:ext cx="246299" cy="246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10277529" y="2017379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10277529" y="2636444"/>
            <a:ext cx="246299" cy="24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10277529" y="3255509"/>
            <a:ext cx="246299" cy="246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10277529" y="3874575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10277529" y="4529340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603433" y="1959336"/>
            <a:ext cx="5802207" cy="15018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288706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</a:t>
            </a:r>
            <a:r>
              <a:rPr sz="2400" dirty="0">
                <a:latin typeface="Arial"/>
                <a:cs typeface="Arial"/>
              </a:rPr>
              <a:t>modeled  </a:t>
            </a:r>
            <a:r>
              <a:rPr sz="2400" spc="-7" dirty="0">
                <a:latin typeface="Arial"/>
                <a:cs typeface="Arial"/>
              </a:rPr>
              <a:t>using an RNN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(LSTM)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15</a:t>
            </a:fld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PixelRNN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3268" y="2035246"/>
            <a:ext cx="1613747" cy="1485053"/>
            <a:chOff x="5657451" y="1526434"/>
            <a:chExt cx="1210310" cy="1113790"/>
          </a:xfrm>
        </p:grpSpPr>
        <p:sp>
          <p:nvSpPr>
            <p:cNvPr id="4" name="object 4"/>
            <p:cNvSpPr/>
            <p:nvPr/>
          </p:nvSpPr>
          <p:spPr>
            <a:xfrm>
              <a:off x="5662213" y="15311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599" y="175199"/>
                  </a:move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04767" y="1698"/>
                  </a:lnTo>
                  <a:lnTo>
                    <a:pt x="149549" y="25657"/>
                  </a:lnTo>
                  <a:lnTo>
                    <a:pt x="173501" y="70430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662213" y="15311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0" y="87599"/>
                  </a:move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36206" y="14718"/>
                  </a:lnTo>
                  <a:lnTo>
                    <a:pt x="168534" y="54076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749813" y="1706396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62213" y="19954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599" y="175199"/>
                  </a:move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04767" y="1698"/>
                  </a:lnTo>
                  <a:lnTo>
                    <a:pt x="149549" y="25657"/>
                  </a:lnTo>
                  <a:lnTo>
                    <a:pt x="173501" y="70430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662213" y="1995495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0" y="87599"/>
                  </a:move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36206" y="14718"/>
                  </a:lnTo>
                  <a:lnTo>
                    <a:pt x="168534" y="54076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34088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4088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7388" y="1616996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49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0125" y="1526434"/>
              <a:ext cx="184724" cy="184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7662" y="16027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49" y="0"/>
                  </a:lnTo>
                  <a:lnTo>
                    <a:pt x="43299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117662" y="16027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99" y="15962"/>
                  </a:lnTo>
                  <a:lnTo>
                    <a:pt x="149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49813" y="2170645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57451" y="2455032"/>
              <a:ext cx="184724" cy="184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4088" y="24026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34088" y="24026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2487" y="1706396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70125" y="1990733"/>
              <a:ext cx="184724" cy="184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6762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46762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7388" y="2082195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49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117662" y="206795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49" y="0"/>
                  </a:lnTo>
                  <a:lnTo>
                    <a:pt x="43299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117662" y="206795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99" y="15962"/>
                  </a:lnTo>
                  <a:lnTo>
                    <a:pt x="149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0062" y="1618796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74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682799" y="1526434"/>
              <a:ext cx="184724" cy="184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630336" y="16045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174" y="0"/>
                  </a:lnTo>
                  <a:lnTo>
                    <a:pt x="43324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630336" y="16045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324" y="15962"/>
                  </a:lnTo>
                  <a:lnTo>
                    <a:pt x="174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/>
          <p:nvPr/>
        </p:nvSpPr>
        <p:spPr>
          <a:xfrm>
            <a:off x="7543268" y="3892441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8226832" y="3273376"/>
            <a:ext cx="246299" cy="246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8226832" y="3892441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7543268" y="4547207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8226832" y="4547207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8910399" y="2654311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9593964" y="2035245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9593964" y="2654311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8910399" y="3273376"/>
            <a:ext cx="246299" cy="246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8910399" y="3892441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9593964" y="3273376"/>
            <a:ext cx="246299" cy="246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593964" y="3892441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8910399" y="4547207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593964" y="4547207"/>
            <a:ext cx="246299" cy="2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10277529" y="2017379"/>
            <a:ext cx="246299" cy="246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10277529" y="2636444"/>
            <a:ext cx="246299" cy="246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0277529" y="3255509"/>
            <a:ext cx="246299" cy="246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277529" y="3874575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0277529" y="4529340"/>
            <a:ext cx="246299" cy="246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603433" y="1959336"/>
            <a:ext cx="5802207" cy="15018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288706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</a:t>
            </a:r>
            <a:r>
              <a:rPr sz="2400" dirty="0">
                <a:latin typeface="Arial"/>
                <a:cs typeface="Arial"/>
              </a:rPr>
              <a:t>modeled  </a:t>
            </a:r>
            <a:r>
              <a:rPr sz="2400" spc="-7" dirty="0">
                <a:latin typeface="Arial"/>
                <a:cs typeface="Arial"/>
              </a:rPr>
              <a:t>using an RNN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(LSTM)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16</a:t>
            </a:fld>
            <a:endParaRPr dirty="0"/>
          </a:p>
        </p:txBody>
      </p:sp>
      <p:sp>
        <p:nvSpPr>
          <p:cNvPr id="50" name="object 50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PixelRNN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3269" y="2035246"/>
            <a:ext cx="2297007" cy="2103967"/>
            <a:chOff x="5657451" y="1526434"/>
            <a:chExt cx="1722755" cy="1577975"/>
          </a:xfrm>
        </p:grpSpPr>
        <p:sp>
          <p:nvSpPr>
            <p:cNvPr id="4" name="object 4"/>
            <p:cNvSpPr/>
            <p:nvPr/>
          </p:nvSpPr>
          <p:spPr>
            <a:xfrm>
              <a:off x="5662213" y="15311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599" y="175199"/>
                  </a:move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04767" y="1698"/>
                  </a:lnTo>
                  <a:lnTo>
                    <a:pt x="149549" y="25657"/>
                  </a:lnTo>
                  <a:lnTo>
                    <a:pt x="173501" y="70430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662213" y="15311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0" y="87599"/>
                  </a:move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36206" y="14718"/>
                  </a:lnTo>
                  <a:lnTo>
                    <a:pt x="168534" y="54076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749813" y="1706396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62213" y="1995496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599" y="175199"/>
                  </a:move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04767" y="1698"/>
                  </a:lnTo>
                  <a:lnTo>
                    <a:pt x="149549" y="25657"/>
                  </a:lnTo>
                  <a:lnTo>
                    <a:pt x="173501" y="70430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662213" y="1995495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0" y="87599"/>
                  </a:moveTo>
                  <a:lnTo>
                    <a:pt x="6884" y="53502"/>
                  </a:lnTo>
                  <a:lnTo>
                    <a:pt x="25659" y="25657"/>
                  </a:lnTo>
                  <a:lnTo>
                    <a:pt x="53504" y="6884"/>
                  </a:lnTo>
                  <a:lnTo>
                    <a:pt x="87599" y="0"/>
                  </a:lnTo>
                  <a:lnTo>
                    <a:pt x="136206" y="14718"/>
                  </a:lnTo>
                  <a:lnTo>
                    <a:pt x="168534" y="54076"/>
                  </a:lnTo>
                  <a:lnTo>
                    <a:pt x="175199" y="87599"/>
                  </a:lnTo>
                  <a:lnTo>
                    <a:pt x="168314" y="121697"/>
                  </a:lnTo>
                  <a:lnTo>
                    <a:pt x="149540" y="149542"/>
                  </a:lnTo>
                  <a:lnTo>
                    <a:pt x="121695" y="168315"/>
                  </a:lnTo>
                  <a:lnTo>
                    <a:pt x="87599" y="175199"/>
                  </a:lnTo>
                  <a:lnTo>
                    <a:pt x="53504" y="168315"/>
                  </a:lnTo>
                  <a:lnTo>
                    <a:pt x="25659" y="149542"/>
                  </a:lnTo>
                  <a:lnTo>
                    <a:pt x="6884" y="121697"/>
                  </a:lnTo>
                  <a:lnTo>
                    <a:pt x="0" y="875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34088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4088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7388" y="1616996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49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0125" y="1526434"/>
              <a:ext cx="184724" cy="184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7662" y="16027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49" y="0"/>
                  </a:lnTo>
                  <a:lnTo>
                    <a:pt x="43299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117662" y="16027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99" y="15962"/>
                  </a:lnTo>
                  <a:lnTo>
                    <a:pt x="149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49813" y="2170645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57451" y="2455032"/>
              <a:ext cx="184724" cy="184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4088" y="24026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34088" y="24026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2487" y="1706396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70125" y="1990733"/>
              <a:ext cx="184724" cy="184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6762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46762" y="1938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7388" y="2082195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49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117662" y="206795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49" y="0"/>
                  </a:lnTo>
                  <a:lnTo>
                    <a:pt x="43299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117662" y="206795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99" y="15962"/>
                  </a:lnTo>
                  <a:lnTo>
                    <a:pt x="149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0062" y="1618796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74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682799" y="1526434"/>
              <a:ext cx="184724" cy="184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630336" y="16045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174" y="0"/>
                  </a:lnTo>
                  <a:lnTo>
                    <a:pt x="43324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630336" y="16045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324" y="15962"/>
                  </a:lnTo>
                  <a:lnTo>
                    <a:pt x="174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57451" y="2919331"/>
              <a:ext cx="184724" cy="184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749813" y="2648319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7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734088" y="28803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734088" y="28803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2487" y="2170633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170125" y="2455032"/>
              <a:ext cx="184724" cy="184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246762" y="24026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6762" y="24026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77636" y="1706384"/>
              <a:ext cx="0" cy="232410"/>
            </a:xfrm>
            <a:custGeom>
              <a:avLst/>
              <a:gdLst/>
              <a:ahLst/>
              <a:cxnLst/>
              <a:rect l="l" t="t" r="r" b="b"/>
              <a:pathLst>
                <a:path h="232410">
                  <a:moveTo>
                    <a:pt x="0" y="0"/>
                  </a:moveTo>
                  <a:lnTo>
                    <a:pt x="0" y="2320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682799" y="1990733"/>
              <a:ext cx="184724" cy="184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761911" y="193843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761911" y="193843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837388" y="2546494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49" y="14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17662" y="25322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149" y="0"/>
                  </a:lnTo>
                  <a:lnTo>
                    <a:pt x="43299" y="159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17662" y="25322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99" y="15949"/>
                  </a:lnTo>
                  <a:lnTo>
                    <a:pt x="14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350062" y="2082195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74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630336" y="206795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174" y="0"/>
                  </a:lnTo>
                  <a:lnTo>
                    <a:pt x="43324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30336" y="206795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324" y="15962"/>
                  </a:lnTo>
                  <a:lnTo>
                    <a:pt x="174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862736" y="1618796"/>
              <a:ext cx="280670" cy="1905"/>
            </a:xfrm>
            <a:custGeom>
              <a:avLst/>
              <a:gdLst/>
              <a:ahLst/>
              <a:cxnLst/>
              <a:rect l="l" t="t" r="r" b="b"/>
              <a:pathLst>
                <a:path w="280670" h="1905">
                  <a:moveTo>
                    <a:pt x="0" y="0"/>
                  </a:moveTo>
                  <a:lnTo>
                    <a:pt x="280374" y="14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195473" y="1526434"/>
              <a:ext cx="184724" cy="184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143010" y="16045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174" y="0"/>
                  </a:lnTo>
                  <a:lnTo>
                    <a:pt x="43324" y="1596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143010" y="16045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324" y="15962"/>
                  </a:lnTo>
                  <a:lnTo>
                    <a:pt x="174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2" name="object 52"/>
          <p:cNvSpPr/>
          <p:nvPr/>
        </p:nvSpPr>
        <p:spPr>
          <a:xfrm>
            <a:off x="8226832" y="3892441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7543268" y="4547207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8226832" y="4547207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9593964" y="2654311"/>
            <a:ext cx="246299" cy="246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8910399" y="3273376"/>
            <a:ext cx="246299" cy="246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8910399" y="3892441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9593964" y="3273376"/>
            <a:ext cx="246299" cy="246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9593964" y="3892441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8910399" y="4547207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9593964" y="4547207"/>
            <a:ext cx="246299" cy="246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10277529" y="2017379"/>
            <a:ext cx="246299" cy="246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10277529" y="2636444"/>
            <a:ext cx="246299" cy="246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10277529" y="3255509"/>
            <a:ext cx="246299" cy="2462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10277529" y="3874575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10277529" y="4529340"/>
            <a:ext cx="246299" cy="246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 txBox="1"/>
          <p:nvPr/>
        </p:nvSpPr>
        <p:spPr>
          <a:xfrm>
            <a:off x="603433" y="1959336"/>
            <a:ext cx="5802207" cy="15018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288706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</a:t>
            </a:r>
            <a:r>
              <a:rPr sz="2400" dirty="0">
                <a:latin typeface="Arial"/>
                <a:cs typeface="Arial"/>
              </a:rPr>
              <a:t>modeled  </a:t>
            </a:r>
            <a:r>
              <a:rPr sz="2400" spc="-7" dirty="0">
                <a:latin typeface="Arial"/>
                <a:cs typeface="Arial"/>
              </a:rPr>
              <a:t>using an RNN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(LSTM)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17</a:t>
            </a:fld>
            <a:endParaRPr dirty="0"/>
          </a:p>
        </p:txBody>
      </p:sp>
      <p:sp>
        <p:nvSpPr>
          <p:cNvPr id="68" name="object 68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4431" y="4263754"/>
            <a:ext cx="494114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Drawback: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sequential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generation is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slow!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PixelCNN</a:t>
            </a:r>
          </a:p>
        </p:txBody>
      </p:sp>
      <p:sp>
        <p:nvSpPr>
          <p:cNvPr id="3" name="object 3"/>
          <p:cNvSpPr/>
          <p:nvPr/>
        </p:nvSpPr>
        <p:spPr>
          <a:xfrm>
            <a:off x="7111675" y="1550308"/>
            <a:ext cx="4294611" cy="3480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03433" y="1654536"/>
            <a:ext cx="5690447" cy="187600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3442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Still 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 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now  </a:t>
            </a:r>
            <a:r>
              <a:rPr sz="2400" dirty="0">
                <a:latin typeface="Arial"/>
                <a:cs typeface="Arial"/>
              </a:rPr>
              <a:t>modeled </a:t>
            </a:r>
            <a:r>
              <a:rPr sz="2400" spc="-7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CNN over </a:t>
            </a:r>
            <a:r>
              <a:rPr sz="2400" dirty="0">
                <a:latin typeface="Arial"/>
                <a:cs typeface="Arial"/>
              </a:rPr>
              <a:t>context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8183" y="5722849"/>
            <a:ext cx="39937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Carlito"/>
                <a:cs typeface="Carlito"/>
              </a:rPr>
              <a:t>Figure copyright van der Oord et </a:t>
            </a:r>
            <a:r>
              <a:rPr sz="1067" dirty="0">
                <a:latin typeface="Carlito"/>
                <a:cs typeface="Carlito"/>
              </a:rPr>
              <a:t>al., </a:t>
            </a:r>
            <a:r>
              <a:rPr sz="1067" spc="-7" dirty="0">
                <a:latin typeface="Carlito"/>
                <a:cs typeface="Carlito"/>
              </a:rPr>
              <a:t>2016. Reproduced with</a:t>
            </a:r>
            <a:r>
              <a:rPr sz="1067" spc="-80" dirty="0">
                <a:latin typeface="Carlito"/>
                <a:cs typeface="Carlito"/>
              </a:rPr>
              <a:t> </a:t>
            </a:r>
            <a:r>
              <a:rPr sz="1067" spc="-7" dirty="0">
                <a:latin typeface="Carlito"/>
                <a:cs typeface="Carlito"/>
              </a:rPr>
              <a:t>permission.</a:t>
            </a:r>
            <a:endParaRPr sz="1067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79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433" y="1654535"/>
            <a:ext cx="5690447" cy="30145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3442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Still 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 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now  </a:t>
            </a:r>
            <a:r>
              <a:rPr sz="2400" dirty="0">
                <a:latin typeface="Arial"/>
                <a:cs typeface="Arial"/>
              </a:rPr>
              <a:t>modeled </a:t>
            </a:r>
            <a:r>
              <a:rPr sz="2400" spc="-7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CNN over </a:t>
            </a:r>
            <a:r>
              <a:rPr sz="2400" dirty="0">
                <a:latin typeface="Arial"/>
                <a:cs typeface="Arial"/>
              </a:rPr>
              <a:t>context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467">
              <a:latin typeface="Arial"/>
              <a:cs typeface="Arial"/>
            </a:endParaRPr>
          </a:p>
          <a:p>
            <a:pPr marL="16933" marR="336964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Training: </a:t>
            </a:r>
            <a:r>
              <a:rPr sz="2400" dirty="0">
                <a:latin typeface="Arial"/>
                <a:cs typeface="Arial"/>
              </a:rPr>
              <a:t>maximize </a:t>
            </a:r>
            <a:r>
              <a:rPr sz="2400" spc="-7" dirty="0">
                <a:latin typeface="Arial"/>
                <a:cs typeface="Arial"/>
              </a:rPr>
              <a:t>likelihood of training  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8183" y="5722849"/>
            <a:ext cx="39937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Carlito"/>
                <a:cs typeface="Carlito"/>
              </a:rPr>
              <a:t>Figure copyright van der Oord et </a:t>
            </a:r>
            <a:r>
              <a:rPr sz="1067" dirty="0">
                <a:latin typeface="Carlito"/>
                <a:cs typeface="Carlito"/>
              </a:rPr>
              <a:t>al., </a:t>
            </a:r>
            <a:r>
              <a:rPr sz="1067" spc="-7" dirty="0">
                <a:latin typeface="Carlito"/>
                <a:cs typeface="Carlito"/>
              </a:rPr>
              <a:t>2016. Reproduced with</a:t>
            </a:r>
            <a:r>
              <a:rPr sz="1067" spc="-80" dirty="0">
                <a:latin typeface="Carlito"/>
                <a:cs typeface="Carlito"/>
              </a:rPr>
              <a:t> </a:t>
            </a:r>
            <a:r>
              <a:rPr sz="1067" spc="-7" dirty="0">
                <a:latin typeface="Carlito"/>
                <a:cs typeface="Carlito"/>
              </a:rPr>
              <a:t>permission.</a:t>
            </a:r>
            <a:endParaRPr sz="1067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1675" y="1550308"/>
            <a:ext cx="4294611" cy="3480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260431" y="4690391"/>
            <a:ext cx="4026557" cy="946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869256" y="1057714"/>
            <a:ext cx="27829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Softmax loss at each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pixel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602728"/>
          </a:xfrm>
          <a:prstGeom prst="rect">
            <a:avLst/>
          </a:prstGeom>
        </p:spPr>
        <p:txBody>
          <a:bodyPr vert="horz" wrap="square" lIns="0" tIns="203199" rIns="0" bIns="0" rtlCol="0">
            <a:spAutoFit/>
          </a:bodyPr>
          <a:lstStyle/>
          <a:p>
            <a:pPr marL="16933">
              <a:lnSpc>
                <a:spcPts val="3080"/>
              </a:lnSpc>
            </a:pPr>
            <a:fld id="{81D60167-4931-47E6-BA6A-407CBD079E47}" type="slidenum">
              <a:rPr dirty="0"/>
              <a:pPr marL="16933">
                <a:lnSpc>
                  <a:spcPts val="3080"/>
                </a:lnSpc>
              </a:pPr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A0985-3BCF-4FCD-A42A-C14FEC03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Overview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F50A7D-839A-43F6-9323-23D4C3130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602904"/>
              </p:ext>
            </p:extLst>
          </p:nvPr>
        </p:nvGraphicFramePr>
        <p:xfrm>
          <a:off x="4572000" y="457200"/>
          <a:ext cx="7159752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18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2231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PixelCNN</a:t>
            </a:r>
          </a:p>
        </p:txBody>
      </p:sp>
      <p:sp>
        <p:nvSpPr>
          <p:cNvPr id="3" name="object 3"/>
          <p:cNvSpPr/>
          <p:nvPr/>
        </p:nvSpPr>
        <p:spPr>
          <a:xfrm>
            <a:off x="7111675" y="1550308"/>
            <a:ext cx="4294611" cy="3480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122665" y="750849"/>
            <a:ext cx="2717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[van der Oord et al.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20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03432" y="1654536"/>
            <a:ext cx="5943600" cy="421010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587572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Still generate image pixels </a:t>
            </a:r>
            <a:r>
              <a:rPr sz="2400" dirty="0">
                <a:latin typeface="Arial"/>
                <a:cs typeface="Arial"/>
              </a:rPr>
              <a:t>starting </a:t>
            </a:r>
            <a:r>
              <a:rPr sz="2400" spc="-7" dirty="0">
                <a:latin typeface="Arial"/>
                <a:cs typeface="Arial"/>
              </a:rPr>
              <a:t>from  </a:t>
            </a:r>
            <a:r>
              <a:rPr sz="2400" dirty="0">
                <a:latin typeface="Arial"/>
                <a:cs typeface="Arial"/>
              </a:rPr>
              <a:t>corner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Arial"/>
              <a:cs typeface="Arial"/>
            </a:endParaRPr>
          </a:p>
          <a:p>
            <a:pPr marL="16933" marR="259920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Dependency on previous pixels now  </a:t>
            </a:r>
            <a:r>
              <a:rPr sz="2400" dirty="0">
                <a:latin typeface="Arial"/>
                <a:cs typeface="Arial"/>
              </a:rPr>
              <a:t>modeled </a:t>
            </a:r>
            <a:r>
              <a:rPr sz="2400" spc="-7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CNN over </a:t>
            </a:r>
            <a:r>
              <a:rPr sz="2400" dirty="0">
                <a:latin typeface="Arial"/>
                <a:cs typeface="Arial"/>
              </a:rPr>
              <a:t>context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</a:t>
            </a:r>
            <a:endParaRPr sz="2400">
              <a:latin typeface="Arial"/>
              <a:cs typeface="Arial"/>
            </a:endParaRPr>
          </a:p>
          <a:p>
            <a:pPr marL="38944">
              <a:spcBef>
                <a:spcPts val="2360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Training is faster than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PixelRNN</a:t>
            </a:r>
            <a:endParaRPr sz="2133">
              <a:latin typeface="Arial"/>
              <a:cs typeface="Arial"/>
            </a:endParaRPr>
          </a:p>
          <a:p>
            <a:pPr marL="38944" marR="6773">
              <a:lnSpc>
                <a:spcPct val="101600"/>
              </a:lnSpc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parallelize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convolutions since context</a:t>
            </a:r>
            <a:r>
              <a:rPr sz="2133" spc="-1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region  values known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from training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images)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2267">
              <a:latin typeface="Arial"/>
              <a:cs typeface="Arial"/>
            </a:endParaRPr>
          </a:p>
          <a:p>
            <a:pPr marL="38944">
              <a:spcBef>
                <a:spcPts val="7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Generation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must still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proceed</a:t>
            </a:r>
            <a:r>
              <a:rPr sz="2133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sequentially</a:t>
            </a:r>
            <a:endParaRPr sz="2133">
              <a:latin typeface="Arial"/>
              <a:cs typeface="Arial"/>
            </a:endParaRPr>
          </a:p>
          <a:p>
            <a:pPr marL="38944">
              <a:spcBef>
                <a:spcPts val="40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still</a:t>
            </a:r>
            <a:r>
              <a:rPr sz="21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slow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8183" y="5722849"/>
            <a:ext cx="399372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Carlito"/>
                <a:cs typeface="Carlito"/>
              </a:rPr>
              <a:t>Figure copyright van der Oord et </a:t>
            </a:r>
            <a:r>
              <a:rPr sz="1067" dirty="0">
                <a:latin typeface="Carlito"/>
                <a:cs typeface="Carlito"/>
              </a:rPr>
              <a:t>al., </a:t>
            </a:r>
            <a:r>
              <a:rPr sz="1067" spc="-7" dirty="0">
                <a:latin typeface="Carlito"/>
                <a:cs typeface="Carlito"/>
              </a:rPr>
              <a:t>2016. Reproduced with</a:t>
            </a:r>
            <a:r>
              <a:rPr sz="1067" spc="-80" dirty="0">
                <a:latin typeface="Carlito"/>
                <a:cs typeface="Carlito"/>
              </a:rPr>
              <a:t> </a:t>
            </a:r>
            <a:r>
              <a:rPr sz="1067" spc="-7" dirty="0">
                <a:latin typeface="Carlito"/>
                <a:cs typeface="Carlito"/>
              </a:rPr>
              <a:t>permission.</a:t>
            </a:r>
            <a:endParaRPr sz="1067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402583"/>
            <a:ext cx="46532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Generation</a:t>
            </a:r>
            <a:r>
              <a:rPr spc="-127" dirty="0"/>
              <a:t> </a:t>
            </a:r>
            <a:r>
              <a:rPr spc="-7" dirty="0"/>
              <a:t>Samples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1866" y="5722849"/>
            <a:ext cx="4409439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Carlito"/>
                <a:cs typeface="Carlito"/>
              </a:rPr>
              <a:t>Figures copyright Aaron van der Oord et </a:t>
            </a:r>
            <a:r>
              <a:rPr sz="1067" dirty="0">
                <a:latin typeface="Carlito"/>
                <a:cs typeface="Carlito"/>
              </a:rPr>
              <a:t>al., </a:t>
            </a:r>
            <a:r>
              <a:rPr sz="1067" spc="-7" dirty="0">
                <a:latin typeface="Carlito"/>
                <a:cs typeface="Carlito"/>
              </a:rPr>
              <a:t>2016. Reproduced with</a:t>
            </a:r>
            <a:r>
              <a:rPr sz="1067" spc="-73" dirty="0">
                <a:latin typeface="Carlito"/>
                <a:cs typeface="Carlito"/>
              </a:rPr>
              <a:t> </a:t>
            </a:r>
            <a:r>
              <a:rPr sz="1067" spc="-7" dirty="0">
                <a:latin typeface="Carlito"/>
                <a:cs typeface="Carlito"/>
              </a:rPr>
              <a:t>permission.</a:t>
            </a:r>
            <a:endParaRPr sz="1067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8330" y="1211932"/>
            <a:ext cx="4353757" cy="388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339636" y="1211932"/>
            <a:ext cx="4254200" cy="388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663295" y="5212335"/>
            <a:ext cx="17991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32x32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CIFAR-10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21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774248" y="5212335"/>
            <a:ext cx="17720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32x32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ImageNet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/>
            <a:r>
              <a:rPr lang="en-US" sz="6000" spc="-53" dirty="0"/>
              <a:t>Autoencoders and Variational  </a:t>
            </a:r>
            <a:r>
              <a:rPr lang="en-US" sz="6000" spc="33" dirty="0"/>
              <a:t>Autoencoders</a:t>
            </a:r>
            <a:r>
              <a:rPr lang="en-US" sz="6000" spc="-120" dirty="0"/>
              <a:t> </a:t>
            </a:r>
            <a:r>
              <a:rPr lang="en-US" sz="6000" spc="-367" dirty="0"/>
              <a:t>(VAE)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3521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B06CC-EE64-407E-B51B-4F9E734A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Autoencoders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109A35-D294-4C5C-B193-51E144EC5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483706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DEA9-3104-4F83-AA8F-6C7006F9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68F8-CE09-4638-BCB0-FBEE923AA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en-US" sz="1900"/>
              <a:t>To build an autoencoder we need 3 things: an encoding method, decoding method, and a loss function to compare the output with the target.</a:t>
            </a:r>
          </a:p>
          <a:p>
            <a:r>
              <a:rPr lang="en-US" sz="1900"/>
              <a:t>An autoencoder consists of 3 components: encoder, code and decoder. The encoder compresses the input and produces the code, the decoder then reconstructs the input only using this code.</a:t>
            </a:r>
          </a:p>
          <a:p>
            <a:pPr marL="0" indent="0">
              <a:buNone/>
            </a:pPr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0D08F-1551-4765-A414-5DEDDCD0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57" y="4189306"/>
            <a:ext cx="5817939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6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EE999-920F-470E-B5F5-331846E8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Autoencoder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3574-A374-4878-A071-51F722B39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1300"/>
              <a:t>Autoencoders are mainly a dimensionality reduction (or compression) algorithm with a couple of important properties:</a:t>
            </a:r>
          </a:p>
          <a:p>
            <a:pPr marL="0" indent="0">
              <a:buNone/>
            </a:pPr>
            <a:endParaRPr lang="en-US" sz="1300"/>
          </a:p>
          <a:p>
            <a:pPr lvl="1"/>
            <a:r>
              <a:rPr lang="en-US" sz="1300"/>
              <a:t>Data-specific: Autoencoders are only able to meaningfully compress data similar to what they have been trained on. So we can’t expect an autoencoder trained on handwritten digits to compress landscape photos.</a:t>
            </a:r>
          </a:p>
          <a:p>
            <a:pPr marL="457200" lvl="1" indent="0">
              <a:buNone/>
            </a:pPr>
            <a:endParaRPr lang="en-US" sz="1300"/>
          </a:p>
          <a:p>
            <a:pPr lvl="1"/>
            <a:r>
              <a:rPr lang="en-US" sz="1300"/>
              <a:t>Lossy: The output of the autoencoder will not be exactly the same as the input, it will be a close but degraded representation. If you want lossless compression they are not the way to go.</a:t>
            </a:r>
          </a:p>
          <a:p>
            <a:pPr marL="457200" lvl="1" indent="0">
              <a:buNone/>
            </a:pPr>
            <a:endParaRPr lang="en-US" sz="1300"/>
          </a:p>
          <a:p>
            <a:pPr lvl="1"/>
            <a:r>
              <a:rPr lang="en-US" sz="1300"/>
              <a:t>Unsupervised: Autoencoders are considered an unsupervised learning technique since they don’t need explicit labels to train on. But to be more precise they are self-supervised because they generate their own labels from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75153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837C-DE94-40AF-840F-4F804AD7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Autoencoder architecture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51723F-807E-4AA0-B524-92BBF67C2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18" r="-1" b="2068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5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C93A6-6247-4D36-B1E4-3112CB7A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rgbClr val="FFFFFF"/>
                </a:solidFill>
              </a:rPr>
              <a:t>Applications of Autoencoders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AA6622-2B4C-482D-88D4-DB79ACC117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027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3968" y="3985951"/>
            <a:ext cx="4624493" cy="1694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8914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R="6773" algn="r"/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787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17989" y="4122357"/>
            <a:ext cx="238760" cy="1524000"/>
            <a:chOff x="3838492" y="3091768"/>
            <a:chExt cx="179070" cy="1143000"/>
          </a:xfrm>
        </p:grpSpPr>
        <p:sp>
          <p:nvSpPr>
            <p:cNvPr id="12" name="object 12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9199" y="1183061"/>
            <a:ext cx="95275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Unsupervised approach for learning </a:t>
            </a:r>
            <a:r>
              <a:rPr sz="2133" dirty="0">
                <a:latin typeface="Arial"/>
                <a:cs typeface="Arial"/>
              </a:rPr>
              <a:t>a </a:t>
            </a:r>
            <a:r>
              <a:rPr sz="2133" spc="-7" dirty="0">
                <a:latin typeface="Arial"/>
                <a:cs typeface="Arial"/>
              </a:rPr>
              <a:t>lower-dimensional feature </a:t>
            </a:r>
            <a:r>
              <a:rPr sz="2133" dirty="0">
                <a:latin typeface="Arial"/>
                <a:cs typeface="Arial"/>
              </a:rPr>
              <a:t>representation  </a:t>
            </a:r>
            <a:r>
              <a:rPr sz="2133" spc="-7" dirty="0">
                <a:latin typeface="Arial"/>
                <a:cs typeface="Arial"/>
              </a:rPr>
              <a:t>from unlabeled training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9199" y="1183061"/>
            <a:ext cx="9527540" cy="4541542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Unsupervised approach for learning </a:t>
            </a:r>
            <a:r>
              <a:rPr sz="2133" dirty="0">
                <a:latin typeface="Arial"/>
                <a:cs typeface="Arial"/>
              </a:rPr>
              <a:t>a </a:t>
            </a:r>
            <a:r>
              <a:rPr sz="2133" spc="-7" dirty="0">
                <a:latin typeface="Arial"/>
                <a:cs typeface="Arial"/>
              </a:rPr>
              <a:t>lower-dimensional feature </a:t>
            </a:r>
            <a:r>
              <a:rPr sz="2133" dirty="0">
                <a:latin typeface="Arial"/>
                <a:cs typeface="Arial"/>
              </a:rPr>
              <a:t>representation  </a:t>
            </a:r>
            <a:r>
              <a:rPr sz="2133" spc="-7" dirty="0">
                <a:latin typeface="Arial"/>
                <a:cs typeface="Arial"/>
              </a:rPr>
              <a:t>from unlabeled training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000">
              <a:latin typeface="Arial"/>
              <a:cs typeface="Arial"/>
            </a:endParaRPr>
          </a:p>
          <a:p>
            <a:pPr marL="5862173" marR="1080320">
              <a:lnSpc>
                <a:spcPct val="101600"/>
              </a:lnSpc>
              <a:spcBef>
                <a:spcPts val="7"/>
              </a:spcBef>
            </a:pPr>
            <a:r>
              <a:rPr sz="2133" b="1" spc="-7" dirty="0">
                <a:latin typeface="Arial"/>
                <a:cs typeface="Arial"/>
              </a:rPr>
              <a:t>Originally</a:t>
            </a:r>
            <a:r>
              <a:rPr sz="2133" spc="-7" dirty="0">
                <a:latin typeface="Arial"/>
                <a:cs typeface="Arial"/>
              </a:rPr>
              <a:t>: Linear </a:t>
            </a:r>
            <a:r>
              <a:rPr sz="2133" dirty="0">
                <a:latin typeface="Arial"/>
                <a:cs typeface="Arial"/>
              </a:rPr>
              <a:t>+  </a:t>
            </a:r>
            <a:r>
              <a:rPr sz="2133" spc="-7" dirty="0">
                <a:latin typeface="Arial"/>
                <a:cs typeface="Arial"/>
              </a:rPr>
              <a:t>nonlinearity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(sigmoid)</a:t>
            </a:r>
            <a:endParaRPr sz="2133">
              <a:latin typeface="Arial"/>
              <a:cs typeface="Arial"/>
            </a:endParaRPr>
          </a:p>
          <a:p>
            <a:pPr marL="586217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Deep,</a:t>
            </a:r>
            <a:r>
              <a:rPr sz="2133" spc="-5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fully-connected</a:t>
            </a:r>
            <a:endParaRPr sz="2133">
              <a:latin typeface="Arial"/>
              <a:cs typeface="Arial"/>
            </a:endParaRPr>
          </a:p>
          <a:p>
            <a:pPr marL="586217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ReLU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CNN</a:t>
            </a:r>
            <a:endParaRPr sz="2133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2594120">
              <a:spcBef>
                <a:spcPts val="139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L="5288148">
              <a:spcBef>
                <a:spcPts val="7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831294">
              <a:spcBef>
                <a:spcPts val="1780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22687" y="3576759"/>
            <a:ext cx="943187" cy="1127759"/>
            <a:chOff x="4817015" y="2682569"/>
            <a:chExt cx="707390" cy="845819"/>
          </a:xfrm>
        </p:grpSpPr>
        <p:sp>
          <p:nvSpPr>
            <p:cNvPr id="14" name="object 14"/>
            <p:cNvSpPr/>
            <p:nvPr/>
          </p:nvSpPr>
          <p:spPr>
            <a:xfrm>
              <a:off x="4826540" y="2758544"/>
              <a:ext cx="633095" cy="760095"/>
            </a:xfrm>
            <a:custGeom>
              <a:avLst/>
              <a:gdLst/>
              <a:ahLst/>
              <a:cxnLst/>
              <a:rect l="l" t="t" r="r" b="b"/>
              <a:pathLst>
                <a:path w="633095" h="760095">
                  <a:moveTo>
                    <a:pt x="0" y="759948"/>
                  </a:moveTo>
                  <a:lnTo>
                    <a:pt x="63277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25589" y="2682569"/>
              <a:ext cx="98549" cy="105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4100" kern="1200" spc="-1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Supervised 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 </a:t>
            </a:r>
            <a:r>
              <a:rPr lang="en-US" sz="4100" kern="1200" spc="-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Unsupervised</a:t>
            </a:r>
            <a:r>
              <a:rPr lang="en-US" sz="4100" kern="1200" spc="-1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spc="-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 indent="-228600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b="1" spc="-7"/>
              <a:t>Supervised</a:t>
            </a:r>
            <a:r>
              <a:rPr lang="en-US" b="1" spc="-20"/>
              <a:t> </a:t>
            </a:r>
            <a:r>
              <a:rPr lang="en-US" b="1" spc="-7"/>
              <a:t>Learning</a:t>
            </a:r>
            <a:endParaRPr lang="en-US"/>
          </a:p>
          <a:p>
            <a:pPr indent="-228600">
              <a:lnSpc>
                <a:spcPct val="90000"/>
              </a:lnSpc>
              <a:spcBef>
                <a:spcPts val="53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1693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spc="-7"/>
              <a:t>Data</a:t>
            </a:r>
            <a:r>
              <a:rPr lang="en-US" spc="-7"/>
              <a:t>: </a:t>
            </a:r>
            <a:r>
              <a:rPr lang="en-US"/>
              <a:t>(x,</a:t>
            </a:r>
            <a:r>
              <a:rPr lang="en-US" spc="-13"/>
              <a:t> </a:t>
            </a:r>
            <a:r>
              <a:rPr lang="en-US"/>
              <a:t>y)</a:t>
            </a:r>
          </a:p>
          <a:p>
            <a:pPr marL="1693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x </a:t>
            </a:r>
            <a:r>
              <a:rPr lang="en-US" spc="-7"/>
              <a:t>is data, </a:t>
            </a:r>
            <a:r>
              <a:rPr lang="en-US"/>
              <a:t>y </a:t>
            </a:r>
            <a:r>
              <a:rPr lang="en-US" spc="-7"/>
              <a:t>is</a:t>
            </a:r>
            <a:r>
              <a:rPr lang="en-US" spc="-40"/>
              <a:t> </a:t>
            </a:r>
            <a:r>
              <a:rPr lang="en-US" spc="-7"/>
              <a:t>label</a:t>
            </a:r>
            <a:endParaRPr lang="en-US"/>
          </a:p>
          <a:p>
            <a:pPr indent="-228600">
              <a:lnSpc>
                <a:spcPct val="9000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1693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spc="-7"/>
              <a:t>Goal</a:t>
            </a:r>
            <a:r>
              <a:rPr lang="en-US" spc="-7"/>
              <a:t>: Learn </a:t>
            </a:r>
            <a:r>
              <a:rPr lang="en-US"/>
              <a:t>a </a:t>
            </a:r>
            <a:r>
              <a:rPr lang="en-US" i="1" spc="-7"/>
              <a:t>function </a:t>
            </a:r>
            <a:r>
              <a:rPr lang="en-US" spc="-7"/>
              <a:t>to </a:t>
            </a:r>
            <a:r>
              <a:rPr lang="en-US"/>
              <a:t>map x -&gt;</a:t>
            </a:r>
            <a:r>
              <a:rPr lang="en-US" spc="-100"/>
              <a:t> </a:t>
            </a:r>
            <a:r>
              <a:rPr lang="en-US"/>
              <a:t>y</a:t>
            </a:r>
          </a:p>
          <a:p>
            <a:pPr indent="-228600">
              <a:lnSpc>
                <a:spcPct val="90000"/>
              </a:lnSpc>
              <a:spcBef>
                <a:spcPts val="53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16933" marR="841566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spc="-7"/>
              <a:t>Examples</a:t>
            </a:r>
            <a:r>
              <a:rPr lang="en-US" spc="-7"/>
              <a:t>: Classification,  </a:t>
            </a:r>
            <a:r>
              <a:rPr lang="en-US"/>
              <a:t>regression, </a:t>
            </a:r>
            <a:r>
              <a:rPr lang="en-US" spc="-7"/>
              <a:t>object detection,  </a:t>
            </a:r>
            <a:r>
              <a:rPr lang="en-US"/>
              <a:t>semantic segmentation,</a:t>
            </a:r>
            <a:r>
              <a:rPr lang="en-US" spc="-147"/>
              <a:t> </a:t>
            </a:r>
            <a:r>
              <a:rPr lang="en-US" spc="-7"/>
              <a:t>image  </a:t>
            </a:r>
            <a:r>
              <a:rPr lang="en-US"/>
              <a:t>captioning,</a:t>
            </a:r>
            <a:r>
              <a:rPr lang="en-US" spc="-13"/>
              <a:t> </a:t>
            </a:r>
            <a:r>
              <a:rPr lang="en-US" spc="-7"/>
              <a:t>etc.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41057" y="4679509"/>
            <a:ext cx="1167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968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6562" y="3985951"/>
            <a:ext cx="12352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43977" y="2927991"/>
            <a:ext cx="4322233" cy="2718647"/>
            <a:chOff x="2282982" y="2195993"/>
            <a:chExt cx="3241675" cy="2038985"/>
          </a:xfrm>
        </p:grpSpPr>
        <p:sp>
          <p:nvSpPr>
            <p:cNvPr id="14" name="object 14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6540" y="2758544"/>
              <a:ext cx="633095" cy="760095"/>
            </a:xfrm>
            <a:custGeom>
              <a:avLst/>
              <a:gdLst/>
              <a:ahLst/>
              <a:cxnLst/>
              <a:rect l="l" t="t" r="r" b="b"/>
              <a:pathLst>
                <a:path w="633095" h="760095">
                  <a:moveTo>
                    <a:pt x="0" y="759948"/>
                  </a:moveTo>
                  <a:lnTo>
                    <a:pt x="63277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5589" y="2682569"/>
              <a:ext cx="98549" cy="105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370855" y="2242062"/>
              <a:ext cx="1532890" cy="715010"/>
            </a:xfrm>
            <a:custGeom>
              <a:avLst/>
              <a:gdLst/>
              <a:ahLst/>
              <a:cxnLst/>
              <a:rect l="l" t="t" r="r" b="b"/>
              <a:pathLst>
                <a:path w="1532889" h="715010">
                  <a:moveTo>
                    <a:pt x="1532611" y="71488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2982" y="2195993"/>
              <a:ext cx="110699" cy="841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199" y="1183061"/>
            <a:ext cx="95275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Unsupervised approach for learning </a:t>
            </a:r>
            <a:r>
              <a:rPr sz="2133" dirty="0">
                <a:latin typeface="Arial"/>
                <a:cs typeface="Arial"/>
              </a:rPr>
              <a:t>a </a:t>
            </a:r>
            <a:r>
              <a:rPr sz="2133" spc="-7" dirty="0">
                <a:latin typeface="Arial"/>
                <a:cs typeface="Arial"/>
              </a:rPr>
              <a:t>lower-dimensional feature </a:t>
            </a:r>
            <a:r>
              <a:rPr sz="2133" dirty="0">
                <a:latin typeface="Arial"/>
                <a:cs typeface="Arial"/>
              </a:rPr>
              <a:t>representation  </a:t>
            </a:r>
            <a:r>
              <a:rPr sz="2133" spc="-7" dirty="0">
                <a:latin typeface="Arial"/>
                <a:cs typeface="Arial"/>
              </a:rPr>
              <a:t>from unlabeled training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4791" y="2142528"/>
            <a:ext cx="3462867" cy="133797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861038">
              <a:lnSpc>
                <a:spcPct val="101600"/>
              </a:lnSpc>
              <a:spcBef>
                <a:spcPts val="93"/>
              </a:spcBef>
            </a:pPr>
            <a:r>
              <a:rPr sz="2133" b="1" spc="-7" dirty="0">
                <a:latin typeface="Arial"/>
                <a:cs typeface="Arial"/>
              </a:rPr>
              <a:t>Originally</a:t>
            </a:r>
            <a:r>
              <a:rPr sz="2133" spc="-7" dirty="0">
                <a:latin typeface="Arial"/>
                <a:cs typeface="Arial"/>
              </a:rPr>
              <a:t>: Linear </a:t>
            </a:r>
            <a:r>
              <a:rPr sz="2133" dirty="0">
                <a:latin typeface="Arial"/>
                <a:cs typeface="Arial"/>
              </a:rPr>
              <a:t>+  </a:t>
            </a:r>
            <a:r>
              <a:rPr sz="2133" spc="-7" dirty="0">
                <a:latin typeface="Arial"/>
                <a:cs typeface="Arial"/>
              </a:rPr>
              <a:t>nonlinearity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(sigmoid)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Deep,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fully-connected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ReLU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CNN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632" y="2132444"/>
            <a:ext cx="312081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dirty="0">
                <a:latin typeface="Arial"/>
                <a:cs typeface="Arial"/>
              </a:rPr>
              <a:t>z </a:t>
            </a:r>
            <a:r>
              <a:rPr sz="2133" spc="-7" dirty="0">
                <a:latin typeface="Arial"/>
                <a:cs typeface="Arial"/>
              </a:rPr>
              <a:t>usually </a:t>
            </a:r>
            <a:r>
              <a:rPr sz="2133" dirty="0">
                <a:latin typeface="Arial"/>
                <a:cs typeface="Arial"/>
              </a:rPr>
              <a:t>smaller </a:t>
            </a:r>
            <a:r>
              <a:rPr sz="2133" spc="-7" dirty="0">
                <a:latin typeface="Arial"/>
                <a:cs typeface="Arial"/>
              </a:rPr>
              <a:t>than</a:t>
            </a:r>
            <a:r>
              <a:rPr sz="2133" spc="-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x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(dimensionality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reduction)</a:t>
            </a:r>
            <a:endParaRPr sz="213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3632" y="3038609"/>
            <a:ext cx="23892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Q: Why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dimensionality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reduction?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632" y="3876806"/>
            <a:ext cx="221826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A: Want features to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capture meaningful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factors of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variation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  data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83968" y="3393980"/>
            <a:ext cx="4643120" cy="22946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473786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  <a:p>
            <a:pPr marL="778914">
              <a:spcBef>
                <a:spcPts val="1780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L="3473786">
              <a:spcBef>
                <a:spcPts val="7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780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199" y="1183061"/>
            <a:ext cx="9737512" cy="12841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2133">
              <a:latin typeface="Arial"/>
              <a:cs typeface="Arial"/>
            </a:endParaRPr>
          </a:p>
          <a:p>
            <a:pPr marL="16933" marR="2055655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Train </a:t>
            </a:r>
            <a:r>
              <a:rPr sz="2133" dirty="0">
                <a:latin typeface="Arial"/>
                <a:cs typeface="Arial"/>
              </a:rPr>
              <a:t>such </a:t>
            </a:r>
            <a:r>
              <a:rPr sz="2133" spc="-7" dirty="0">
                <a:latin typeface="Arial"/>
                <a:cs typeface="Arial"/>
              </a:rPr>
              <a:t>that features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be used to </a:t>
            </a:r>
            <a:r>
              <a:rPr sz="2133" dirty="0">
                <a:latin typeface="Arial"/>
                <a:cs typeface="Arial"/>
              </a:rPr>
              <a:t>reconstruct </a:t>
            </a:r>
            <a:r>
              <a:rPr sz="2133" spc="-7" dirty="0">
                <a:latin typeface="Arial"/>
                <a:cs typeface="Arial"/>
              </a:rPr>
              <a:t>original data  </a:t>
            </a:r>
            <a:r>
              <a:rPr sz="2133" dirty="0">
                <a:latin typeface="Arial"/>
                <a:cs typeface="Arial"/>
              </a:rPr>
              <a:t>“Autoencoding” - </a:t>
            </a:r>
            <a:r>
              <a:rPr sz="2133" spc="-7" dirty="0">
                <a:latin typeface="Arial"/>
                <a:cs typeface="Arial"/>
              </a:rPr>
              <a:t>encoding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itself</a:t>
            </a:r>
            <a:endParaRPr sz="2133">
              <a:latin typeface="Arial"/>
              <a:cs typeface="Arial"/>
            </a:endParaRPr>
          </a:p>
          <a:p>
            <a:pPr marL="7334490">
              <a:lnSpc>
                <a:spcPts val="2100"/>
              </a:lnSpc>
            </a:pPr>
            <a:r>
              <a:rPr sz="2133" b="1" spc="-7" dirty="0">
                <a:latin typeface="Arial"/>
                <a:cs typeface="Arial"/>
              </a:rPr>
              <a:t>Originally</a:t>
            </a:r>
            <a:r>
              <a:rPr sz="2133" spc="-7" dirty="0">
                <a:latin typeface="Arial"/>
                <a:cs typeface="Arial"/>
              </a:rPr>
              <a:t>: Linear</a:t>
            </a:r>
            <a:r>
              <a:rPr sz="2133" spc="-9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+</a:t>
            </a:r>
            <a:endParaRPr sz="21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6" name="object 16"/>
          <p:cNvGrpSpPr/>
          <p:nvPr/>
        </p:nvGrpSpPr>
        <p:grpSpPr>
          <a:xfrm>
            <a:off x="3878441" y="2746527"/>
            <a:ext cx="2717800" cy="1300480"/>
            <a:chOff x="2908831" y="2059895"/>
            <a:chExt cx="2038350" cy="975360"/>
          </a:xfrm>
        </p:grpSpPr>
        <p:sp>
          <p:nvSpPr>
            <p:cNvPr id="17" name="object 17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787112" y="2440394"/>
            <a:ext cx="3462867" cy="10017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nonlinearity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(sigmoid)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Deep,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fully-connected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ReLU CNN</a:t>
            </a:r>
            <a:r>
              <a:rPr sz="2133" spc="-7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(upconv)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11853" y="2790574"/>
            <a:ext cx="734060" cy="659553"/>
            <a:chOff x="5183889" y="2092930"/>
            <a:chExt cx="550545" cy="494665"/>
          </a:xfrm>
        </p:grpSpPr>
        <p:sp>
          <p:nvSpPr>
            <p:cNvPr id="24" name="object 24"/>
            <p:cNvSpPr/>
            <p:nvPr/>
          </p:nvSpPr>
          <p:spPr>
            <a:xfrm>
              <a:off x="5193414" y="2160113"/>
              <a:ext cx="466725" cy="417830"/>
            </a:xfrm>
            <a:custGeom>
              <a:avLst/>
              <a:gdLst/>
              <a:ahLst/>
              <a:cxnLst/>
              <a:rect l="l" t="t" r="r" b="b"/>
              <a:pathLst>
                <a:path w="466725" h="417830">
                  <a:moveTo>
                    <a:pt x="0" y="417556"/>
                  </a:moveTo>
                  <a:lnTo>
                    <a:pt x="466524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9438" y="2092930"/>
              <a:ext cx="104449" cy="1001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3968" y="3985951"/>
            <a:ext cx="4624493" cy="1694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8914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R="6773" algn="r"/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787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8441" y="2746528"/>
            <a:ext cx="2717800" cy="2899833"/>
            <a:chOff x="2908831" y="2059895"/>
            <a:chExt cx="2038350" cy="2174875"/>
          </a:xfrm>
        </p:grpSpPr>
        <p:sp>
          <p:nvSpPr>
            <p:cNvPr id="12" name="object 12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9199" y="1183060"/>
            <a:ext cx="7687733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Train </a:t>
            </a:r>
            <a:r>
              <a:rPr sz="2133" dirty="0">
                <a:latin typeface="Arial"/>
                <a:cs typeface="Arial"/>
              </a:rPr>
              <a:t>such </a:t>
            </a:r>
            <a:r>
              <a:rPr sz="2133" spc="-7" dirty="0">
                <a:latin typeface="Arial"/>
                <a:cs typeface="Arial"/>
              </a:rPr>
              <a:t>that features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be used to </a:t>
            </a:r>
            <a:r>
              <a:rPr sz="2133" dirty="0">
                <a:latin typeface="Arial"/>
                <a:cs typeface="Arial"/>
              </a:rPr>
              <a:t>reconstruct </a:t>
            </a:r>
            <a:r>
              <a:rPr sz="2133" spc="-7" dirty="0">
                <a:latin typeface="Arial"/>
                <a:cs typeface="Arial"/>
              </a:rPr>
              <a:t>original data  </a:t>
            </a:r>
            <a:r>
              <a:rPr sz="2133" dirty="0">
                <a:latin typeface="Arial"/>
                <a:cs typeface="Arial"/>
              </a:rPr>
              <a:t>“Autoencoding” - </a:t>
            </a:r>
            <a:r>
              <a:rPr sz="2133" spc="-7" dirty="0">
                <a:latin typeface="Arial"/>
                <a:cs typeface="Arial"/>
              </a:rPr>
              <a:t>encoding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itself</a:t>
            </a:r>
            <a:endParaRPr sz="21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1057" y="3393979"/>
            <a:ext cx="11861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9003482" y="651113"/>
            <a:ext cx="2855527" cy="18803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9244650" y="325995"/>
            <a:ext cx="23825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Reconstructed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69835" y="3692755"/>
            <a:ext cx="12369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Input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99413" y="3490459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9097405" y="2835341"/>
            <a:ext cx="2667847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816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latin typeface="Arial"/>
                <a:cs typeface="Arial"/>
              </a:rPr>
              <a:t>Encoder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b="1" spc="-7" dirty="0">
                <a:latin typeface="Arial"/>
                <a:cs typeface="Arial"/>
              </a:rPr>
              <a:t>Decoder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upconv</a:t>
            </a:r>
            <a:endParaRPr sz="1867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87979" y="2564628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84793" y="5331856"/>
            <a:ext cx="2705100" cy="415713"/>
            <a:chOff x="2913594" y="3998891"/>
            <a:chExt cx="2028825" cy="311785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22241" y="4040075"/>
            <a:ext cx="1629833" cy="428413"/>
            <a:chOff x="3316680" y="3030056"/>
            <a:chExt cx="1222375" cy="321310"/>
          </a:xfrm>
        </p:grpSpPr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/>
          <p:nvPr/>
        </p:nvSpPr>
        <p:spPr>
          <a:xfrm>
            <a:off x="5182323" y="4485857"/>
            <a:ext cx="109332" cy="140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283968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6561" y="3985951"/>
            <a:ext cx="812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5" name="object 15"/>
          <p:cNvGrpSpPr/>
          <p:nvPr/>
        </p:nvGrpSpPr>
        <p:grpSpPr>
          <a:xfrm>
            <a:off x="3878441" y="2746527"/>
            <a:ext cx="2717800" cy="1300480"/>
            <a:chOff x="2908831" y="2059895"/>
            <a:chExt cx="2038350" cy="975360"/>
          </a:xfrm>
        </p:grpSpPr>
        <p:sp>
          <p:nvSpPr>
            <p:cNvPr id="16" name="object 16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/>
          <p:nvPr/>
        </p:nvSpPr>
        <p:spPr>
          <a:xfrm>
            <a:off x="5126456" y="2785993"/>
            <a:ext cx="221032" cy="314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003482" y="651113"/>
            <a:ext cx="2855527" cy="18803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9244650" y="325995"/>
            <a:ext cx="23825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Reconstructed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69835" y="3692755"/>
            <a:ext cx="12369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Input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99413" y="3490459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097405" y="2835341"/>
            <a:ext cx="2667847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816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latin typeface="Arial"/>
                <a:cs typeface="Arial"/>
              </a:rPr>
              <a:t>Encoder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b="1" spc="-7" dirty="0">
                <a:latin typeface="Arial"/>
                <a:cs typeface="Arial"/>
              </a:rPr>
              <a:t>Decoder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upconv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87979" y="2564628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4018067" y="1352921"/>
            <a:ext cx="2333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L2 Loss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69024" y="1860663"/>
            <a:ext cx="1129531" cy="35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5182356" y="2313862"/>
            <a:ext cx="109299" cy="448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872093" y="2002629"/>
          <a:ext cx="3599175" cy="3731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852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40462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Decoder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Encoder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82125" marB="0">
                    <a:lnL w="19050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199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666666"/>
                      </a:solidFill>
                      <a:prstDash val="solid"/>
                    </a:lnR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9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6060621" y="1960677"/>
            <a:ext cx="140665" cy="109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463932" y="1107760"/>
            <a:ext cx="287189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such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2133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33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463932" y="1437961"/>
            <a:ext cx="29243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 used to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reconstruct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original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84793" y="5331856"/>
            <a:ext cx="2705100" cy="415713"/>
            <a:chOff x="2913594" y="3998891"/>
            <a:chExt cx="2028825" cy="311785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22241" y="4040075"/>
            <a:ext cx="1629833" cy="428413"/>
            <a:chOff x="3316680" y="3030056"/>
            <a:chExt cx="1222375" cy="321310"/>
          </a:xfrm>
        </p:grpSpPr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/>
          <p:nvPr/>
        </p:nvSpPr>
        <p:spPr>
          <a:xfrm>
            <a:off x="5182323" y="4485857"/>
            <a:ext cx="109332" cy="140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283968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1998" y="2617906"/>
            <a:ext cx="2166620" cy="178405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175256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67">
              <a:latin typeface="Arial"/>
              <a:cs typeface="Arial"/>
            </a:endParaRPr>
          </a:p>
          <a:p>
            <a:pPr marL="1370719">
              <a:spcBef>
                <a:spcPts val="1927"/>
              </a:spcBef>
            </a:pPr>
            <a:r>
              <a:rPr sz="2400" spc="-7" dirty="0">
                <a:latin typeface="Arial"/>
                <a:cs typeface="Arial"/>
              </a:rPr>
              <a:t>Featu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4" name="object 14"/>
          <p:cNvGrpSpPr/>
          <p:nvPr/>
        </p:nvGrpSpPr>
        <p:grpSpPr>
          <a:xfrm>
            <a:off x="3878441" y="2746527"/>
            <a:ext cx="2717800" cy="1300480"/>
            <a:chOff x="2908831" y="2059895"/>
            <a:chExt cx="2038350" cy="975360"/>
          </a:xfrm>
        </p:grpSpPr>
        <p:sp>
          <p:nvSpPr>
            <p:cNvPr id="15" name="object 15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/>
          <p:nvPr/>
        </p:nvSpPr>
        <p:spPr>
          <a:xfrm>
            <a:off x="5126456" y="2785993"/>
            <a:ext cx="221032" cy="314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003482" y="651113"/>
            <a:ext cx="2855527" cy="18803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9244650" y="325995"/>
            <a:ext cx="23825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Reconstructed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99413" y="3490459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9097405" y="2835341"/>
            <a:ext cx="2667847" cy="12173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816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latin typeface="Arial"/>
                <a:cs typeface="Arial"/>
              </a:rPr>
              <a:t>Encoder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b="1" spc="-7" dirty="0">
                <a:latin typeface="Arial"/>
                <a:cs typeface="Arial"/>
              </a:rPr>
              <a:t>Decoder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upconv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000">
              <a:latin typeface="Arial"/>
              <a:cs typeface="Arial"/>
            </a:endParaRPr>
          </a:p>
          <a:p>
            <a:pPr marL="689169"/>
            <a:r>
              <a:rPr sz="2133" spc="-7" dirty="0">
                <a:latin typeface="Arial"/>
                <a:cs typeface="Arial"/>
              </a:rPr>
              <a:t>Input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87979" y="2564628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4018067" y="1352921"/>
            <a:ext cx="2333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L2 Loss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69024" y="1860663"/>
            <a:ext cx="1129531" cy="35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5182356" y="2313862"/>
            <a:ext cx="109299" cy="448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872093" y="2002629"/>
          <a:ext cx="3599175" cy="3731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852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40462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Decoder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Encoder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82125" marB="0">
                    <a:lnL w="19050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199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666666"/>
                      </a:solidFill>
                      <a:prstDash val="solid"/>
                    </a:lnR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9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060621" y="1960677"/>
            <a:ext cx="140665" cy="109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463932" y="1107761"/>
            <a:ext cx="2924387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such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that features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 used to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reconstruct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original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602728"/>
          </a:xfrm>
          <a:prstGeom prst="rect">
            <a:avLst/>
          </a:prstGeom>
        </p:spPr>
        <p:txBody>
          <a:bodyPr vert="horz" wrap="square" lIns="0" tIns="203199" rIns="0" bIns="0" rtlCol="0">
            <a:spAutoFit/>
          </a:bodyPr>
          <a:lstStyle/>
          <a:p>
            <a:pPr marL="16933">
              <a:lnSpc>
                <a:spcPts val="3080"/>
              </a:lnSpc>
            </a:pPr>
            <a:fld id="{81D60167-4931-47E6-BA6A-407CBD079E47}" type="slidenum">
              <a:rPr dirty="0"/>
              <a:pPr marL="16933">
                <a:lnSpc>
                  <a:spcPts val="3080"/>
                </a:lnSpc>
              </a:pPr>
              <a:t>34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6458327" y="1107760"/>
            <a:ext cx="23215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Doesn’t use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labels!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2" y="2746527"/>
            <a:ext cx="3895513" cy="3007360"/>
            <a:chOff x="2908831" y="2059895"/>
            <a:chExt cx="2921635" cy="225552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81139" y="2931194"/>
              <a:ext cx="839469" cy="220345"/>
            </a:xfrm>
            <a:custGeom>
              <a:avLst/>
              <a:gdLst/>
              <a:ahLst/>
              <a:cxnLst/>
              <a:rect l="l" t="t" r="r" b="b"/>
              <a:pathLst>
                <a:path w="839470" h="220344">
                  <a:moveTo>
                    <a:pt x="839223" y="21974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87990" y="2891244"/>
              <a:ext cx="110649" cy="79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41057" y="4679509"/>
            <a:ext cx="1167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35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2283968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46562" y="3985951"/>
            <a:ext cx="12352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41057" y="3393979"/>
            <a:ext cx="11861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59348" y="3959018"/>
            <a:ext cx="245533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After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training,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spc="-7" dirty="0">
                <a:latin typeface="Arial"/>
                <a:cs typeface="Arial"/>
              </a:rPr>
              <a:t>throw away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decoder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84840" y="2234406"/>
            <a:ext cx="3059853" cy="3519593"/>
            <a:chOff x="3213630" y="1675804"/>
            <a:chExt cx="2294890" cy="2639695"/>
          </a:xfrm>
        </p:grpSpPr>
        <p:sp>
          <p:nvSpPr>
            <p:cNvPr id="4" name="object 4"/>
            <p:cNvSpPr/>
            <p:nvPr/>
          </p:nvSpPr>
          <p:spPr>
            <a:xfrm>
              <a:off x="3218393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8393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232541" y="3460393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26242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26242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191541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3291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3291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2541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541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8666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4076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407699" y="0"/>
                  </a:lnTo>
                  <a:lnTo>
                    <a:pt x="407699" y="31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8666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0" y="0"/>
                  </a:moveTo>
                  <a:lnTo>
                    <a:pt x="407699" y="0"/>
                  </a:lnTo>
                  <a:lnTo>
                    <a:pt x="4076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641" y="2089495"/>
              <a:ext cx="155713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5464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4076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407699" y="0"/>
                  </a:lnTo>
                  <a:lnTo>
                    <a:pt x="407699" y="31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464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0" y="0"/>
                  </a:moveTo>
                  <a:lnTo>
                    <a:pt x="407699" y="0"/>
                  </a:lnTo>
                  <a:lnTo>
                    <a:pt x="4076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1464" y="2131115"/>
              <a:ext cx="155699" cy="1713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232516" y="1747051"/>
              <a:ext cx="317500" cy="323850"/>
            </a:xfrm>
            <a:custGeom>
              <a:avLst/>
              <a:gdLst/>
              <a:ahLst/>
              <a:cxnLst/>
              <a:rect l="l" t="t" r="r" b="b"/>
              <a:pathLst>
                <a:path w="317500" h="323850">
                  <a:moveTo>
                    <a:pt x="0" y="323694"/>
                  </a:moveTo>
                  <a:lnTo>
                    <a:pt x="31747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17990" y="1675804"/>
              <a:ext cx="102049" cy="1028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1115" y="1748451"/>
              <a:ext cx="366395" cy="322580"/>
            </a:xfrm>
            <a:custGeom>
              <a:avLst/>
              <a:gdLst/>
              <a:ahLst/>
              <a:cxnLst/>
              <a:rect l="l" t="t" r="r" b="b"/>
              <a:pathLst>
                <a:path w="366395" h="322580">
                  <a:moveTo>
                    <a:pt x="366299" y="32229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46690" y="1681819"/>
              <a:ext cx="104749" cy="997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47457" y="4679509"/>
            <a:ext cx="1167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0367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52961" y="3985951"/>
            <a:ext cx="12352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47456" y="3393979"/>
            <a:ext cx="1286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6469" y="2771588"/>
            <a:ext cx="21463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Predicted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880617" y="2652128"/>
            <a:ext cx="110067" cy="3147907"/>
            <a:chOff x="5910463" y="1989096"/>
            <a:chExt cx="82550" cy="2360930"/>
          </a:xfrm>
        </p:grpSpPr>
        <p:sp>
          <p:nvSpPr>
            <p:cNvPr id="30" name="object 30"/>
            <p:cNvSpPr/>
            <p:nvPr/>
          </p:nvSpPr>
          <p:spPr>
            <a:xfrm>
              <a:off x="5951463" y="198909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0"/>
                  </a:moveTo>
                  <a:lnTo>
                    <a:pt x="0" y="22643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910463" y="4243966"/>
              <a:ext cx="81999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51754" y="3316553"/>
            <a:ext cx="1282700" cy="132963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Fine-tune  encoder  jointly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with  </a:t>
            </a:r>
            <a:r>
              <a:rPr sz="2133" dirty="0">
                <a:latin typeface="Arial"/>
                <a:cs typeface="Arial"/>
              </a:rPr>
              <a:t>classifier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33771" y="1413375"/>
            <a:ext cx="19304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49952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Loss function  </a:t>
            </a:r>
            <a:r>
              <a:rPr sz="2400" dirty="0">
                <a:latin typeface="Arial"/>
                <a:cs typeface="Arial"/>
              </a:rPr>
              <a:t>(Softmax,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4032" y="3704257"/>
            <a:ext cx="227753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Encoder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be  used to initialize </a:t>
            </a:r>
            <a:r>
              <a:rPr sz="2133" dirty="0">
                <a:latin typeface="Arial"/>
                <a:cs typeface="Arial"/>
              </a:rPr>
              <a:t>a  </a:t>
            </a:r>
            <a:r>
              <a:rPr sz="2133" b="1" spc="-7" dirty="0">
                <a:latin typeface="Arial"/>
                <a:cs typeface="Arial"/>
              </a:rPr>
              <a:t>supervised</a:t>
            </a:r>
            <a:r>
              <a:rPr sz="2133" b="1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</a:t>
            </a:r>
            <a:endParaRPr sz="2133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91347" y="5175023"/>
            <a:ext cx="2423628" cy="4767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10935286" y="1789782"/>
            <a:ext cx="6138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plane</a:t>
            </a:r>
            <a:endParaRPr sz="1867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36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9626251" y="2169218"/>
            <a:ext cx="4301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dog</a:t>
            </a:r>
            <a:endParaRPr sz="18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38233" y="2169193"/>
            <a:ext cx="5088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deer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064809" y="1789782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bird</a:t>
            </a:r>
            <a:endParaRPr sz="18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377421" y="2169193"/>
            <a:ext cx="54694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truck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99019" y="3216109"/>
            <a:ext cx="2179319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086" marR="6773" algn="ctr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Train for final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task  </a:t>
            </a:r>
            <a:r>
              <a:rPr sz="2133" dirty="0">
                <a:latin typeface="Arial"/>
                <a:cs typeface="Arial"/>
              </a:rPr>
              <a:t>(sometimes </a:t>
            </a:r>
            <a:r>
              <a:rPr sz="2133" spc="-7" dirty="0">
                <a:latin typeface="Arial"/>
                <a:cs typeface="Arial"/>
              </a:rPr>
              <a:t>with  </a:t>
            </a:r>
            <a:r>
              <a:rPr sz="2133" dirty="0">
                <a:latin typeface="Arial"/>
                <a:cs typeface="Arial"/>
              </a:rPr>
              <a:t>small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data)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85157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3968" y="3985951"/>
            <a:ext cx="4624493" cy="1694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8914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R="6773" algn="r"/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787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8441" y="2746528"/>
            <a:ext cx="2717800" cy="2899833"/>
            <a:chOff x="2908831" y="2059895"/>
            <a:chExt cx="2038350" cy="2174875"/>
          </a:xfrm>
        </p:grpSpPr>
        <p:sp>
          <p:nvSpPr>
            <p:cNvPr id="12" name="object 12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41057" y="3393979"/>
            <a:ext cx="11861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37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7657" y="1421398"/>
            <a:ext cx="370247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Autoencoders </a:t>
            </a:r>
            <a:r>
              <a:rPr sz="2133" dirty="0">
                <a:latin typeface="Arial"/>
                <a:cs typeface="Arial"/>
              </a:rPr>
              <a:t>can reconstruct  </a:t>
            </a:r>
            <a:r>
              <a:rPr sz="2133" spc="-7" dirty="0">
                <a:latin typeface="Arial"/>
                <a:cs typeface="Arial"/>
              </a:rPr>
              <a:t>data, and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learn features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to  initialize </a:t>
            </a:r>
            <a:r>
              <a:rPr sz="2133" dirty="0">
                <a:latin typeface="Arial"/>
                <a:cs typeface="Arial"/>
              </a:rPr>
              <a:t>a supervised</a:t>
            </a:r>
            <a:r>
              <a:rPr sz="2133" spc="-7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7656" y="2742195"/>
            <a:ext cx="3974253" cy="132963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Features </a:t>
            </a:r>
            <a:r>
              <a:rPr sz="2133" dirty="0">
                <a:latin typeface="Arial"/>
                <a:cs typeface="Arial"/>
              </a:rPr>
              <a:t>capture </a:t>
            </a:r>
            <a:r>
              <a:rPr sz="2133" spc="-7" dirty="0">
                <a:latin typeface="Arial"/>
                <a:cs typeface="Arial"/>
              </a:rPr>
              <a:t>factors of  </a:t>
            </a:r>
            <a:r>
              <a:rPr sz="2133" dirty="0">
                <a:latin typeface="Arial"/>
                <a:cs typeface="Arial"/>
              </a:rPr>
              <a:t>variation </a:t>
            </a:r>
            <a:r>
              <a:rPr sz="2133" spc="-7" dirty="0">
                <a:latin typeface="Arial"/>
                <a:cs typeface="Arial"/>
              </a:rPr>
              <a:t>in training data. Can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we  generate new images from an  autoencoder?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4478321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5212796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3566225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565" y="204251"/>
            <a:ext cx="56929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3091746" y="1669029"/>
            <a:ext cx="1099711" cy="395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2626211" y="3145294"/>
            <a:ext cx="2717800" cy="2201333"/>
            <a:chOff x="1969658" y="2358970"/>
            <a:chExt cx="2038350" cy="1651000"/>
          </a:xfrm>
        </p:grpSpPr>
        <p:sp>
          <p:nvSpPr>
            <p:cNvPr id="8" name="object 8"/>
            <p:cNvSpPr/>
            <p:nvPr/>
          </p:nvSpPr>
          <p:spPr>
            <a:xfrm>
              <a:off x="1974420" y="236373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411"/>
                  </a:moveTo>
                  <a:lnTo>
                    <a:pt x="0" y="311411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41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74420" y="236373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411"/>
                  </a:lnTo>
                  <a:lnTo>
                    <a:pt x="0" y="3114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270" y="3693567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82270" y="3693567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8568" y="2789369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47569" y="2693394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319" y="2439588"/>
              <a:ext cx="178499" cy="1597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9319" y="3769317"/>
              <a:ext cx="178499" cy="178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7533" y="1097961"/>
            <a:ext cx="10447020" cy="24426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Probabilistic </a:t>
            </a:r>
            <a:r>
              <a:rPr sz="2133" dirty="0">
                <a:latin typeface="Arial"/>
                <a:cs typeface="Arial"/>
              </a:rPr>
              <a:t>spin </a:t>
            </a:r>
            <a:r>
              <a:rPr sz="2133" spc="-7" dirty="0">
                <a:latin typeface="Arial"/>
                <a:cs typeface="Arial"/>
              </a:rPr>
              <a:t>on autoencoders </a:t>
            </a:r>
            <a:r>
              <a:rPr sz="2133" dirty="0">
                <a:latin typeface="Arial"/>
                <a:cs typeface="Arial"/>
              </a:rPr>
              <a:t>- </a:t>
            </a:r>
            <a:r>
              <a:rPr sz="2133" spc="-7" dirty="0">
                <a:latin typeface="Arial"/>
                <a:cs typeface="Arial"/>
              </a:rPr>
              <a:t>will let us </a:t>
            </a:r>
            <a:r>
              <a:rPr sz="2133" dirty="0">
                <a:latin typeface="Arial"/>
                <a:cs typeface="Arial"/>
              </a:rPr>
              <a:t>sample </a:t>
            </a:r>
            <a:r>
              <a:rPr sz="2133" spc="-7" dirty="0">
                <a:latin typeface="Arial"/>
                <a:cs typeface="Arial"/>
              </a:rPr>
              <a:t>from the </a:t>
            </a:r>
            <a:r>
              <a:rPr sz="2133" dirty="0">
                <a:latin typeface="Arial"/>
                <a:cs typeface="Arial"/>
              </a:rPr>
              <a:t>model </a:t>
            </a:r>
            <a:r>
              <a:rPr sz="2133" spc="-7" dirty="0">
                <a:latin typeface="Arial"/>
                <a:cs typeface="Arial"/>
              </a:rPr>
              <a:t>to generate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data!</a:t>
            </a:r>
            <a:endParaRPr sz="2133">
              <a:latin typeface="Arial"/>
              <a:cs typeface="Arial"/>
            </a:endParaRPr>
          </a:p>
          <a:p>
            <a:pPr marL="16933" marR="692556">
              <a:lnSpc>
                <a:spcPct val="101600"/>
              </a:lnSpc>
              <a:spcBef>
                <a:spcPts val="1820"/>
              </a:spcBef>
              <a:tabLst>
                <a:tab pos="3904729" algn="l"/>
              </a:tabLst>
            </a:pPr>
            <a:r>
              <a:rPr sz="2133" spc="-7" dirty="0">
                <a:latin typeface="Arial"/>
                <a:cs typeface="Arial"/>
              </a:rPr>
              <a:t>Assume training</a:t>
            </a:r>
            <a:r>
              <a:rPr sz="21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	is generated from underlying unobserved </a:t>
            </a:r>
            <a:r>
              <a:rPr sz="2133" dirty="0">
                <a:latin typeface="Arial"/>
                <a:cs typeface="Arial"/>
              </a:rPr>
              <a:t>(latent)  representation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52396" marR="8446982">
              <a:lnSpc>
                <a:spcPct val="101600"/>
              </a:lnSpc>
              <a:spcBef>
                <a:spcPts val="143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4478321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5212796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3566225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565" y="204251"/>
            <a:ext cx="56929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3091746" y="1669029"/>
            <a:ext cx="1099711" cy="395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67533" y="1097960"/>
            <a:ext cx="10447020" cy="12242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Probabilistic </a:t>
            </a:r>
            <a:r>
              <a:rPr sz="2133" dirty="0">
                <a:latin typeface="Arial"/>
                <a:cs typeface="Arial"/>
              </a:rPr>
              <a:t>spin </a:t>
            </a:r>
            <a:r>
              <a:rPr sz="2133" spc="-7" dirty="0">
                <a:latin typeface="Arial"/>
                <a:cs typeface="Arial"/>
              </a:rPr>
              <a:t>on autoencoders </a:t>
            </a:r>
            <a:r>
              <a:rPr sz="2133" dirty="0">
                <a:latin typeface="Arial"/>
                <a:cs typeface="Arial"/>
              </a:rPr>
              <a:t>- </a:t>
            </a:r>
            <a:r>
              <a:rPr sz="2133" spc="-7" dirty="0">
                <a:latin typeface="Arial"/>
                <a:cs typeface="Arial"/>
              </a:rPr>
              <a:t>will let us </a:t>
            </a:r>
            <a:r>
              <a:rPr sz="2133" dirty="0">
                <a:latin typeface="Arial"/>
                <a:cs typeface="Arial"/>
              </a:rPr>
              <a:t>sample </a:t>
            </a:r>
            <a:r>
              <a:rPr sz="2133" spc="-7" dirty="0">
                <a:latin typeface="Arial"/>
                <a:cs typeface="Arial"/>
              </a:rPr>
              <a:t>from the </a:t>
            </a:r>
            <a:r>
              <a:rPr sz="2133" dirty="0">
                <a:latin typeface="Arial"/>
                <a:cs typeface="Arial"/>
              </a:rPr>
              <a:t>model </a:t>
            </a:r>
            <a:r>
              <a:rPr sz="2133" spc="-7" dirty="0">
                <a:latin typeface="Arial"/>
                <a:cs typeface="Arial"/>
              </a:rPr>
              <a:t>to generate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data!</a:t>
            </a:r>
            <a:endParaRPr sz="2133">
              <a:latin typeface="Arial"/>
              <a:cs typeface="Arial"/>
            </a:endParaRPr>
          </a:p>
          <a:p>
            <a:pPr marL="16933" marR="692556">
              <a:lnSpc>
                <a:spcPct val="101600"/>
              </a:lnSpc>
              <a:spcBef>
                <a:spcPts val="1820"/>
              </a:spcBef>
              <a:tabLst>
                <a:tab pos="3904729" algn="l"/>
              </a:tabLst>
            </a:pPr>
            <a:r>
              <a:rPr sz="2133" spc="-7" dirty="0">
                <a:latin typeface="Arial"/>
                <a:cs typeface="Arial"/>
              </a:rPr>
              <a:t>Assume training</a:t>
            </a:r>
            <a:r>
              <a:rPr sz="21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	is generated from underlying unobserved </a:t>
            </a:r>
            <a:r>
              <a:rPr sz="2133" dirty="0">
                <a:latin typeface="Arial"/>
                <a:cs typeface="Arial"/>
              </a:rPr>
              <a:t>(latent)  representation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6211" y="3145294"/>
            <a:ext cx="2717800" cy="2201333"/>
            <a:chOff x="1969658" y="2358970"/>
            <a:chExt cx="2038350" cy="1651000"/>
          </a:xfrm>
        </p:grpSpPr>
        <p:sp>
          <p:nvSpPr>
            <p:cNvPr id="9" name="object 9"/>
            <p:cNvSpPr/>
            <p:nvPr/>
          </p:nvSpPr>
          <p:spPr>
            <a:xfrm>
              <a:off x="1974420" y="236373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411"/>
                  </a:moveTo>
                  <a:lnTo>
                    <a:pt x="0" y="311411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41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4420" y="236373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411"/>
                  </a:lnTo>
                  <a:lnTo>
                    <a:pt x="0" y="3114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82270" y="3693567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2270" y="3693567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8568" y="2789369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7569" y="2693394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9319" y="2439588"/>
              <a:ext cx="178499" cy="1597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99319" y="3769317"/>
              <a:ext cx="178499" cy="178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3765" y="2852723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39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329955" y="2399919"/>
            <a:ext cx="5074072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-7" dirty="0">
                <a:solidFill>
                  <a:srgbClr val="FF0000"/>
                </a:solidFill>
                <a:latin typeface="Arial"/>
                <a:cs typeface="Arial"/>
              </a:rPr>
              <a:t>Intuition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(remember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from autoencoders!):  </a:t>
            </a:r>
            <a:r>
              <a:rPr sz="2133" b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is an image, </a:t>
            </a:r>
            <a:r>
              <a:rPr sz="2133" b="1" dirty="0">
                <a:solidFill>
                  <a:srgbClr val="FF0000"/>
                </a:solidFill>
                <a:latin typeface="Arial"/>
                <a:cs typeface="Arial"/>
              </a:rPr>
              <a:t>z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is latent factors used to  generate </a:t>
            </a:r>
            <a:r>
              <a:rPr sz="2133" b="1" spc="-7" dirty="0">
                <a:solidFill>
                  <a:srgbClr val="FF0000"/>
                </a:solidFill>
                <a:latin typeface="Arial"/>
                <a:cs typeface="Arial"/>
              </a:rPr>
              <a:t>x: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attributes, orientation,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etc.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8EDB6816-7B84-484B-9109-B975ABFC2740}"/>
              </a:ext>
            </a:extLst>
          </p:cNvPr>
          <p:cNvSpPr/>
          <p:nvPr/>
        </p:nvSpPr>
        <p:spPr>
          <a:xfrm>
            <a:off x="170941" y="78881"/>
            <a:ext cx="2108433" cy="1576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object 7">
            <a:extLst>
              <a:ext uri="{FF2B5EF4-FFF2-40B4-BE49-F238E27FC236}">
                <a16:creationId xmlns:a16="http://schemas.microsoft.com/office/drawing/2014/main" id="{B552524A-A8CE-4E68-BE03-1633650B041A}"/>
              </a:ext>
            </a:extLst>
          </p:cNvPr>
          <p:cNvGrpSpPr/>
          <p:nvPr/>
        </p:nvGrpSpPr>
        <p:grpSpPr>
          <a:xfrm>
            <a:off x="2859862" y="803364"/>
            <a:ext cx="777240" cy="164252"/>
            <a:chOff x="6913260" y="2273272"/>
            <a:chExt cx="582930" cy="123189"/>
          </a:xfrm>
        </p:grpSpPr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08112225-9E4D-4E86-8ECC-E6E9BA070087}"/>
                </a:ext>
              </a:extLst>
            </p:cNvPr>
            <p:cNvSpPr/>
            <p:nvPr/>
          </p:nvSpPr>
          <p:spPr>
            <a:xfrm>
              <a:off x="6913260" y="2334757"/>
              <a:ext cx="438784" cy="0"/>
            </a:xfrm>
            <a:custGeom>
              <a:avLst/>
              <a:gdLst/>
              <a:ahLst/>
              <a:cxnLst/>
              <a:rect l="l" t="t" r="r" b="b"/>
              <a:pathLst>
                <a:path w="438784">
                  <a:moveTo>
                    <a:pt x="0" y="0"/>
                  </a:moveTo>
                  <a:lnTo>
                    <a:pt x="4384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9A0F4009-0D80-4797-B19B-1025727A892A}"/>
                </a:ext>
              </a:extLst>
            </p:cNvPr>
            <p:cNvSpPr/>
            <p:nvPr/>
          </p:nvSpPr>
          <p:spPr>
            <a:xfrm>
              <a:off x="7337422" y="2273272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071EFB06-3577-41F4-A045-9E030A14A947}"/>
              </a:ext>
            </a:extLst>
          </p:cNvPr>
          <p:cNvSpPr txBox="1"/>
          <p:nvPr/>
        </p:nvSpPr>
        <p:spPr>
          <a:xfrm>
            <a:off x="4374687" y="551238"/>
            <a:ext cx="5088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Cat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5B0081A3-6231-4F9E-91FD-231F8D347662}"/>
              </a:ext>
            </a:extLst>
          </p:cNvPr>
          <p:cNvSpPr txBox="1"/>
          <p:nvPr/>
        </p:nvSpPr>
        <p:spPr>
          <a:xfrm>
            <a:off x="310757" y="1809094"/>
            <a:ext cx="1828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Classification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5A2E272C-B925-4596-A7C2-1432A5292E2C}"/>
              </a:ext>
            </a:extLst>
          </p:cNvPr>
          <p:cNvSpPr/>
          <p:nvPr/>
        </p:nvSpPr>
        <p:spPr>
          <a:xfrm>
            <a:off x="7138023" y="52883"/>
            <a:ext cx="3047371" cy="1611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6B3534A-FBA7-49E3-9ED7-EAEB86553724}"/>
              </a:ext>
            </a:extLst>
          </p:cNvPr>
          <p:cNvSpPr txBox="1"/>
          <p:nvPr/>
        </p:nvSpPr>
        <p:spPr>
          <a:xfrm>
            <a:off x="7760551" y="1892353"/>
            <a:ext cx="242484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2400" b="1" spc="-7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0" spc="-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AED5227-889B-474A-97AB-3195A7E94664}"/>
              </a:ext>
            </a:extLst>
          </p:cNvPr>
          <p:cNvSpPr txBox="1"/>
          <p:nvPr/>
        </p:nvSpPr>
        <p:spPr>
          <a:xfrm>
            <a:off x="7866316" y="2238926"/>
            <a:ext cx="2319078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Object</a:t>
            </a:r>
            <a:r>
              <a:rPr sz="2400" spc="-10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Detection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3BA01D9-FB2A-45EE-A08B-64F38941A2BD}"/>
              </a:ext>
            </a:extLst>
          </p:cNvPr>
          <p:cNvSpPr txBox="1"/>
          <p:nvPr/>
        </p:nvSpPr>
        <p:spPr>
          <a:xfrm>
            <a:off x="188003" y="6191287"/>
            <a:ext cx="32613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Semantic</a:t>
            </a:r>
            <a:r>
              <a:rPr sz="2400" spc="-1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Segmentation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71A73767-DDC0-4E75-9163-566BF123E6E5}"/>
              </a:ext>
            </a:extLst>
          </p:cNvPr>
          <p:cNvSpPr txBox="1"/>
          <p:nvPr/>
        </p:nvSpPr>
        <p:spPr>
          <a:xfrm>
            <a:off x="517976" y="5453863"/>
            <a:ext cx="199898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93882" marR="6773" indent="-177796" defTabSz="1219170">
              <a:lnSpc>
                <a:spcPct val="100699"/>
              </a:lnSpc>
              <a:spcBef>
                <a:spcPts val="113"/>
              </a:spcBef>
            </a:pPr>
            <a:r>
              <a:rPr sz="2400" b="1" spc="-7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0" spc="-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,  </a:t>
            </a:r>
            <a:r>
              <a:rPr sz="2400" b="1" spc="-7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7">
            <a:extLst>
              <a:ext uri="{FF2B5EF4-FFF2-40B4-BE49-F238E27FC236}">
                <a16:creationId xmlns:a16="http://schemas.microsoft.com/office/drawing/2014/main" id="{3FE2E314-6DCE-4D09-BBDB-92722E24806E}"/>
              </a:ext>
            </a:extLst>
          </p:cNvPr>
          <p:cNvGrpSpPr/>
          <p:nvPr/>
        </p:nvGrpSpPr>
        <p:grpSpPr>
          <a:xfrm>
            <a:off x="170941" y="3176576"/>
            <a:ext cx="2688921" cy="2074537"/>
            <a:chOff x="5693038" y="1158175"/>
            <a:chExt cx="2174875" cy="1835150"/>
          </a:xfrm>
        </p:grpSpPr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81A90E5A-4C93-40A7-8EE2-4D3DD76B63BD}"/>
                </a:ext>
              </a:extLst>
            </p:cNvPr>
            <p:cNvSpPr/>
            <p:nvPr/>
          </p:nvSpPr>
          <p:spPr>
            <a:xfrm>
              <a:off x="5706838" y="1170485"/>
              <a:ext cx="2137920" cy="1818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9131D350-FCCD-4628-B3A1-E51BAFF98F0C}"/>
                </a:ext>
              </a:extLst>
            </p:cNvPr>
            <p:cNvSpPr/>
            <p:nvPr/>
          </p:nvSpPr>
          <p:spPr>
            <a:xfrm>
              <a:off x="5773038" y="1539884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22" y="1154010"/>
                  </a:moveTo>
                  <a:lnTo>
                    <a:pt x="1082572" y="1063835"/>
                  </a:lnTo>
                  <a:lnTo>
                    <a:pt x="1027547" y="919565"/>
                  </a:lnTo>
                  <a:lnTo>
                    <a:pt x="899098" y="937628"/>
                  </a:lnTo>
                  <a:lnTo>
                    <a:pt x="871598" y="838458"/>
                  </a:lnTo>
                  <a:lnTo>
                    <a:pt x="825723" y="640121"/>
                  </a:lnTo>
                  <a:lnTo>
                    <a:pt x="807348" y="486814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724" y="270439"/>
                  </a:lnTo>
                  <a:lnTo>
                    <a:pt x="110124" y="288501"/>
                  </a:lnTo>
                  <a:lnTo>
                    <a:pt x="0" y="261456"/>
                  </a:lnTo>
                  <a:lnTo>
                    <a:pt x="60449" y="190687"/>
                  </a:lnTo>
                  <a:lnTo>
                    <a:pt x="366974" y="162262"/>
                  </a:lnTo>
                  <a:lnTo>
                    <a:pt x="697273" y="261456"/>
                  </a:lnTo>
                  <a:lnTo>
                    <a:pt x="926598" y="333581"/>
                  </a:lnTo>
                  <a:lnTo>
                    <a:pt x="1009197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71" y="0"/>
                  </a:lnTo>
                  <a:lnTo>
                    <a:pt x="1642196" y="27044"/>
                  </a:lnTo>
                  <a:lnTo>
                    <a:pt x="1632996" y="252451"/>
                  </a:lnTo>
                  <a:lnTo>
                    <a:pt x="1596346" y="468826"/>
                  </a:lnTo>
                  <a:lnTo>
                    <a:pt x="1559596" y="540926"/>
                  </a:lnTo>
                  <a:lnTo>
                    <a:pt x="1623846" y="622083"/>
                  </a:lnTo>
                  <a:lnTo>
                    <a:pt x="1642196" y="748295"/>
                  </a:lnTo>
                  <a:lnTo>
                    <a:pt x="1642196" y="856470"/>
                  </a:lnTo>
                  <a:lnTo>
                    <a:pt x="1550471" y="946633"/>
                  </a:lnTo>
                  <a:lnTo>
                    <a:pt x="1421997" y="883515"/>
                  </a:lnTo>
                  <a:lnTo>
                    <a:pt x="1458722" y="721253"/>
                  </a:lnTo>
                  <a:lnTo>
                    <a:pt x="1357772" y="784370"/>
                  </a:lnTo>
                  <a:lnTo>
                    <a:pt x="1238522" y="820420"/>
                  </a:lnTo>
                  <a:lnTo>
                    <a:pt x="1256897" y="901553"/>
                  </a:lnTo>
                  <a:lnTo>
                    <a:pt x="1288572" y="987060"/>
                  </a:lnTo>
                  <a:lnTo>
                    <a:pt x="1284397" y="1090885"/>
                  </a:lnTo>
                  <a:lnTo>
                    <a:pt x="1211022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4E2C96DA-D5D0-49AE-9B66-670E15054A2F}"/>
                </a:ext>
              </a:extLst>
            </p:cNvPr>
            <p:cNvSpPr/>
            <p:nvPr/>
          </p:nvSpPr>
          <p:spPr>
            <a:xfrm>
              <a:off x="5773038" y="1539884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49" y="190687"/>
                  </a:moveTo>
                  <a:lnTo>
                    <a:pt x="366974" y="162262"/>
                  </a:lnTo>
                  <a:lnTo>
                    <a:pt x="697273" y="261456"/>
                  </a:lnTo>
                  <a:lnTo>
                    <a:pt x="926598" y="333581"/>
                  </a:lnTo>
                  <a:lnTo>
                    <a:pt x="1009197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71" y="0"/>
                  </a:lnTo>
                  <a:lnTo>
                    <a:pt x="1642196" y="27044"/>
                  </a:lnTo>
                  <a:lnTo>
                    <a:pt x="1632996" y="252451"/>
                  </a:lnTo>
                  <a:lnTo>
                    <a:pt x="1596346" y="468826"/>
                  </a:lnTo>
                  <a:lnTo>
                    <a:pt x="1559596" y="540926"/>
                  </a:lnTo>
                  <a:lnTo>
                    <a:pt x="1623846" y="622083"/>
                  </a:lnTo>
                  <a:lnTo>
                    <a:pt x="1642196" y="748295"/>
                  </a:lnTo>
                  <a:lnTo>
                    <a:pt x="1642196" y="856470"/>
                  </a:lnTo>
                  <a:lnTo>
                    <a:pt x="1550471" y="946633"/>
                  </a:lnTo>
                  <a:lnTo>
                    <a:pt x="1421997" y="883515"/>
                  </a:lnTo>
                  <a:lnTo>
                    <a:pt x="1458722" y="721253"/>
                  </a:lnTo>
                  <a:lnTo>
                    <a:pt x="1357772" y="784370"/>
                  </a:lnTo>
                  <a:lnTo>
                    <a:pt x="1238522" y="820420"/>
                  </a:lnTo>
                  <a:lnTo>
                    <a:pt x="1256897" y="901553"/>
                  </a:lnTo>
                  <a:lnTo>
                    <a:pt x="1288572" y="987060"/>
                  </a:lnTo>
                  <a:lnTo>
                    <a:pt x="1284397" y="1090885"/>
                  </a:lnTo>
                  <a:lnTo>
                    <a:pt x="1211022" y="1154010"/>
                  </a:lnTo>
                  <a:lnTo>
                    <a:pt x="1082572" y="1063835"/>
                  </a:lnTo>
                  <a:lnTo>
                    <a:pt x="1027547" y="919565"/>
                  </a:lnTo>
                  <a:lnTo>
                    <a:pt x="899098" y="937628"/>
                  </a:lnTo>
                  <a:lnTo>
                    <a:pt x="871598" y="838458"/>
                  </a:lnTo>
                  <a:lnTo>
                    <a:pt x="825723" y="640121"/>
                  </a:lnTo>
                  <a:lnTo>
                    <a:pt x="807348" y="486814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724" y="270439"/>
                  </a:lnTo>
                  <a:lnTo>
                    <a:pt x="110124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11">
              <a:extLst>
                <a:ext uri="{FF2B5EF4-FFF2-40B4-BE49-F238E27FC236}">
                  <a16:creationId xmlns:a16="http://schemas.microsoft.com/office/drawing/2014/main" id="{192E2AEC-3CA4-4F8E-BC2B-55EC13DD54B4}"/>
                </a:ext>
              </a:extLst>
            </p:cNvPr>
            <p:cNvSpPr/>
            <p:nvPr/>
          </p:nvSpPr>
          <p:spPr>
            <a:xfrm>
              <a:off x="5715663" y="1836108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5">
                  <a:moveTo>
                    <a:pt x="2118470" y="1138085"/>
                  </a:moveTo>
                  <a:lnTo>
                    <a:pt x="0" y="1138085"/>
                  </a:lnTo>
                  <a:lnTo>
                    <a:pt x="0" y="200292"/>
                  </a:lnTo>
                  <a:lnTo>
                    <a:pt x="710923" y="115404"/>
                  </a:lnTo>
                  <a:lnTo>
                    <a:pt x="839548" y="240932"/>
                  </a:lnTo>
                  <a:lnTo>
                    <a:pt x="914573" y="643378"/>
                  </a:lnTo>
                  <a:lnTo>
                    <a:pt x="1077272" y="64285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93"/>
                  </a:lnTo>
                  <a:lnTo>
                    <a:pt x="1343247" y="554751"/>
                  </a:lnTo>
                  <a:lnTo>
                    <a:pt x="1471847" y="499368"/>
                  </a:lnTo>
                  <a:lnTo>
                    <a:pt x="1446872" y="624896"/>
                  </a:lnTo>
                  <a:lnTo>
                    <a:pt x="1618321" y="695036"/>
                  </a:lnTo>
                  <a:lnTo>
                    <a:pt x="1743396" y="580598"/>
                  </a:lnTo>
                  <a:lnTo>
                    <a:pt x="1750521" y="429224"/>
                  </a:lnTo>
                  <a:lnTo>
                    <a:pt x="1661196" y="240932"/>
                  </a:lnTo>
                  <a:lnTo>
                    <a:pt x="1710571" y="0"/>
                  </a:lnTo>
                  <a:lnTo>
                    <a:pt x="1839846" y="4619"/>
                  </a:lnTo>
                  <a:lnTo>
                    <a:pt x="1873696" y="86347"/>
                  </a:lnTo>
                  <a:lnTo>
                    <a:pt x="2132770" y="56329"/>
                  </a:lnTo>
                  <a:lnTo>
                    <a:pt x="2118470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418E7F72-8FCE-4690-BA82-57AAD6291436}"/>
                </a:ext>
              </a:extLst>
            </p:cNvPr>
            <p:cNvSpPr/>
            <p:nvPr/>
          </p:nvSpPr>
          <p:spPr>
            <a:xfrm>
              <a:off x="5715663" y="1836108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5">
                  <a:moveTo>
                    <a:pt x="0" y="200292"/>
                  </a:moveTo>
                  <a:lnTo>
                    <a:pt x="710923" y="115404"/>
                  </a:lnTo>
                  <a:lnTo>
                    <a:pt x="839548" y="240932"/>
                  </a:lnTo>
                  <a:lnTo>
                    <a:pt x="914573" y="643378"/>
                  </a:lnTo>
                  <a:lnTo>
                    <a:pt x="1077272" y="64285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93"/>
                  </a:lnTo>
                  <a:lnTo>
                    <a:pt x="1343247" y="554751"/>
                  </a:lnTo>
                  <a:lnTo>
                    <a:pt x="1471847" y="499368"/>
                  </a:lnTo>
                  <a:lnTo>
                    <a:pt x="1446872" y="624896"/>
                  </a:lnTo>
                  <a:lnTo>
                    <a:pt x="1618321" y="695036"/>
                  </a:lnTo>
                  <a:lnTo>
                    <a:pt x="1743396" y="580598"/>
                  </a:lnTo>
                  <a:lnTo>
                    <a:pt x="1750521" y="429224"/>
                  </a:lnTo>
                  <a:lnTo>
                    <a:pt x="1661196" y="240932"/>
                  </a:lnTo>
                  <a:lnTo>
                    <a:pt x="1710571" y="0"/>
                  </a:lnTo>
                  <a:lnTo>
                    <a:pt x="1839846" y="4619"/>
                  </a:lnTo>
                  <a:lnTo>
                    <a:pt x="1873696" y="86347"/>
                  </a:lnTo>
                  <a:lnTo>
                    <a:pt x="2132770" y="56329"/>
                  </a:lnTo>
                  <a:lnTo>
                    <a:pt x="2118470" y="1138085"/>
                  </a:lnTo>
                  <a:lnTo>
                    <a:pt x="0" y="1138085"/>
                  </a:lnTo>
                  <a:lnTo>
                    <a:pt x="0" y="200292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13">
              <a:extLst>
                <a:ext uri="{FF2B5EF4-FFF2-40B4-BE49-F238E27FC236}">
                  <a16:creationId xmlns:a16="http://schemas.microsoft.com/office/drawing/2014/main" id="{6ACBDDBE-6673-48A3-BEFF-6E48E4C2E56E}"/>
                </a:ext>
              </a:extLst>
            </p:cNvPr>
            <p:cNvSpPr/>
            <p:nvPr/>
          </p:nvSpPr>
          <p:spPr>
            <a:xfrm>
              <a:off x="5712088" y="1213085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93"/>
                  </a:moveTo>
                  <a:lnTo>
                    <a:pt x="3574" y="457831"/>
                  </a:lnTo>
                  <a:lnTo>
                    <a:pt x="489449" y="402431"/>
                  </a:lnTo>
                  <a:lnTo>
                    <a:pt x="687473" y="325574"/>
                  </a:lnTo>
                  <a:lnTo>
                    <a:pt x="914573" y="358119"/>
                  </a:lnTo>
                  <a:lnTo>
                    <a:pt x="1075322" y="306456"/>
                  </a:lnTo>
                  <a:lnTo>
                    <a:pt x="1721946" y="121854"/>
                  </a:lnTo>
                  <a:lnTo>
                    <a:pt x="1918446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96" y="657193"/>
                  </a:lnTo>
                  <a:lnTo>
                    <a:pt x="1871996" y="612881"/>
                  </a:lnTo>
                  <a:lnTo>
                    <a:pt x="1723746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97" y="446744"/>
                  </a:lnTo>
                  <a:lnTo>
                    <a:pt x="1264672" y="454124"/>
                  </a:lnTo>
                  <a:lnTo>
                    <a:pt x="1114597" y="343341"/>
                  </a:lnTo>
                  <a:lnTo>
                    <a:pt x="1068197" y="332301"/>
                  </a:lnTo>
                  <a:lnTo>
                    <a:pt x="1004122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24" y="491041"/>
                  </a:lnTo>
                  <a:lnTo>
                    <a:pt x="24999" y="590753"/>
                  </a:lnTo>
                  <a:lnTo>
                    <a:pt x="164374" y="638726"/>
                  </a:lnTo>
                  <a:lnTo>
                    <a:pt x="300099" y="631346"/>
                  </a:lnTo>
                  <a:lnTo>
                    <a:pt x="639498" y="723648"/>
                  </a:lnTo>
                  <a:lnTo>
                    <a:pt x="0" y="793793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F3248DD5-1F46-4523-B9A6-2D3D911CB448}"/>
                </a:ext>
              </a:extLst>
            </p:cNvPr>
            <p:cNvSpPr/>
            <p:nvPr/>
          </p:nvSpPr>
          <p:spPr>
            <a:xfrm>
              <a:off x="5712088" y="1213085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98" y="723648"/>
                  </a:moveTo>
                  <a:lnTo>
                    <a:pt x="0" y="793793"/>
                  </a:lnTo>
                  <a:lnTo>
                    <a:pt x="3574" y="457831"/>
                  </a:lnTo>
                  <a:lnTo>
                    <a:pt x="489449" y="402431"/>
                  </a:lnTo>
                  <a:lnTo>
                    <a:pt x="687473" y="325574"/>
                  </a:lnTo>
                  <a:lnTo>
                    <a:pt x="914573" y="358119"/>
                  </a:lnTo>
                  <a:lnTo>
                    <a:pt x="1075322" y="306456"/>
                  </a:lnTo>
                  <a:lnTo>
                    <a:pt x="1721946" y="121854"/>
                  </a:lnTo>
                  <a:lnTo>
                    <a:pt x="1918446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96" y="657193"/>
                  </a:lnTo>
                  <a:lnTo>
                    <a:pt x="1871996" y="612881"/>
                  </a:lnTo>
                  <a:lnTo>
                    <a:pt x="1723746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97" y="446744"/>
                  </a:lnTo>
                  <a:lnTo>
                    <a:pt x="1264672" y="454124"/>
                  </a:lnTo>
                  <a:lnTo>
                    <a:pt x="1114597" y="343341"/>
                  </a:lnTo>
                  <a:lnTo>
                    <a:pt x="1068197" y="332301"/>
                  </a:lnTo>
                  <a:lnTo>
                    <a:pt x="1004122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24" y="491041"/>
                  </a:lnTo>
                  <a:lnTo>
                    <a:pt x="24999" y="590753"/>
                  </a:lnTo>
                  <a:lnTo>
                    <a:pt x="164374" y="638726"/>
                  </a:lnTo>
                  <a:lnTo>
                    <a:pt x="300099" y="631346"/>
                  </a:lnTo>
                  <a:lnTo>
                    <a:pt x="639498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3DDCA9BA-2433-4BB7-8124-46D70F582C70}"/>
                </a:ext>
              </a:extLst>
            </p:cNvPr>
            <p:cNvSpPr/>
            <p:nvPr/>
          </p:nvSpPr>
          <p:spPr>
            <a:xfrm>
              <a:off x="5719238" y="1172462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4"/>
                  </a:moveTo>
                  <a:lnTo>
                    <a:pt x="0" y="0"/>
                  </a:lnTo>
                  <a:lnTo>
                    <a:pt x="2111320" y="7382"/>
                  </a:lnTo>
                  <a:lnTo>
                    <a:pt x="1961296" y="103387"/>
                  </a:lnTo>
                  <a:lnTo>
                    <a:pt x="1679071" y="136614"/>
                  </a:lnTo>
                  <a:lnTo>
                    <a:pt x="871698" y="372911"/>
                  </a:lnTo>
                  <a:lnTo>
                    <a:pt x="678773" y="332289"/>
                  </a:lnTo>
                  <a:lnTo>
                    <a:pt x="464424" y="420899"/>
                  </a:lnTo>
                  <a:lnTo>
                    <a:pt x="0" y="479974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16">
              <a:extLst>
                <a:ext uri="{FF2B5EF4-FFF2-40B4-BE49-F238E27FC236}">
                  <a16:creationId xmlns:a16="http://schemas.microsoft.com/office/drawing/2014/main" id="{632F5F09-676D-4792-8D8F-4BED26628604}"/>
                </a:ext>
              </a:extLst>
            </p:cNvPr>
            <p:cNvSpPr/>
            <p:nvPr/>
          </p:nvSpPr>
          <p:spPr>
            <a:xfrm>
              <a:off x="5719238" y="1172462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4"/>
                  </a:moveTo>
                  <a:lnTo>
                    <a:pt x="0" y="0"/>
                  </a:lnTo>
                  <a:lnTo>
                    <a:pt x="2111320" y="7382"/>
                  </a:lnTo>
                  <a:lnTo>
                    <a:pt x="1961296" y="103387"/>
                  </a:lnTo>
                  <a:lnTo>
                    <a:pt x="1679071" y="136614"/>
                  </a:lnTo>
                  <a:lnTo>
                    <a:pt x="871698" y="372911"/>
                  </a:lnTo>
                  <a:lnTo>
                    <a:pt x="678773" y="332289"/>
                  </a:lnTo>
                  <a:lnTo>
                    <a:pt x="464424" y="420899"/>
                  </a:lnTo>
                  <a:lnTo>
                    <a:pt x="0" y="479974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pPr defTabSz="1219170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6C06D6CD-B05C-4C9C-931B-1EA08DE7FF83}"/>
              </a:ext>
            </a:extLst>
          </p:cNvPr>
          <p:cNvSpPr txBox="1"/>
          <p:nvPr/>
        </p:nvSpPr>
        <p:spPr>
          <a:xfrm>
            <a:off x="7866316" y="6217579"/>
            <a:ext cx="235288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spc="-7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r>
              <a:rPr sz="2400" spc="-1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captioning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5EC1C557-2C65-4723-9045-FCB609E0AFE2}"/>
              </a:ext>
            </a:extLst>
          </p:cNvPr>
          <p:cNvSpPr/>
          <p:nvPr/>
        </p:nvSpPr>
        <p:spPr>
          <a:xfrm>
            <a:off x="7567889" y="3735408"/>
            <a:ext cx="2831806" cy="1867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AC9EF68D-3D73-486B-9923-E9B70DD79B39}"/>
              </a:ext>
            </a:extLst>
          </p:cNvPr>
          <p:cNvSpPr txBox="1"/>
          <p:nvPr/>
        </p:nvSpPr>
        <p:spPr>
          <a:xfrm>
            <a:off x="7279875" y="5867118"/>
            <a:ext cx="34078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1600" i="1" dirty="0">
                <a:solidFill>
                  <a:prstClr val="black"/>
                </a:solidFill>
                <a:latin typeface="Arial"/>
                <a:cs typeface="Arial"/>
              </a:rPr>
              <a:t>A cat sitting </a:t>
            </a:r>
            <a:r>
              <a:rPr sz="1600" i="1" spc="-7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z="1600" i="1" dirty="0">
                <a:solidFill>
                  <a:prstClr val="black"/>
                </a:solidFill>
                <a:latin typeface="Arial"/>
                <a:cs typeface="Arial"/>
              </a:rPr>
              <a:t>a suitcase </a:t>
            </a:r>
            <a:r>
              <a:rPr sz="1600" i="1" spc="-7" dirty="0">
                <a:solidFill>
                  <a:prstClr val="black"/>
                </a:solidFill>
                <a:latin typeface="Arial"/>
                <a:cs typeface="Arial"/>
              </a:rPr>
              <a:t>on the</a:t>
            </a:r>
            <a:r>
              <a:rPr sz="1600" i="1" spc="-1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i="1" spc="-7" dirty="0">
                <a:solidFill>
                  <a:prstClr val="black"/>
                </a:solidFill>
                <a:latin typeface="Arial"/>
                <a:cs typeface="Arial"/>
              </a:rPr>
              <a:t>floor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529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3868722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4603197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2956627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565" y="204251"/>
            <a:ext cx="56929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626211" y="2535695"/>
            <a:ext cx="2717800" cy="2201333"/>
            <a:chOff x="1969658" y="1901771"/>
            <a:chExt cx="2038350" cy="1651000"/>
          </a:xfrm>
        </p:grpSpPr>
        <p:sp>
          <p:nvSpPr>
            <p:cNvPr id="7" name="object 7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8568" y="2332170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7569" y="2236195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319" y="1982379"/>
              <a:ext cx="178499" cy="159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319" y="3312118"/>
              <a:ext cx="178499" cy="17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3765" y="2243125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8589" y="1383895"/>
            <a:ext cx="491998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We want to estimate the true parameters  of this generative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8588" y="2374494"/>
            <a:ext cx="454913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21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18588" y="3034893"/>
            <a:ext cx="5161280" cy="1009742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Choose prior p(z) to be </a:t>
            </a:r>
            <a:r>
              <a:rPr sz="2133" dirty="0">
                <a:latin typeface="Arial"/>
                <a:cs typeface="Arial"/>
              </a:rPr>
              <a:t>simple, </a:t>
            </a:r>
            <a:r>
              <a:rPr sz="2133" spc="-7" dirty="0">
                <a:latin typeface="Arial"/>
                <a:cs typeface="Arial"/>
              </a:rPr>
              <a:t>e.g.  Gaussian. Reasonable for latent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attributes,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spc="-7" dirty="0">
                <a:latin typeface="Arial"/>
                <a:cs typeface="Arial"/>
              </a:rPr>
              <a:t>e.g. pose, how </a:t>
            </a:r>
            <a:r>
              <a:rPr sz="2133" dirty="0">
                <a:latin typeface="Arial"/>
                <a:cs typeface="Arial"/>
              </a:rPr>
              <a:t>much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smile.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24878" y="1484792"/>
            <a:ext cx="237999" cy="222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3868722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4603197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2956627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565" y="204251"/>
            <a:ext cx="56929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626211" y="2535695"/>
            <a:ext cx="2717800" cy="2201333"/>
            <a:chOff x="1969658" y="1901771"/>
            <a:chExt cx="2038350" cy="1651000"/>
          </a:xfrm>
        </p:grpSpPr>
        <p:sp>
          <p:nvSpPr>
            <p:cNvPr id="7" name="object 7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8568" y="2332170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7569" y="2236195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319" y="1982379"/>
              <a:ext cx="178499" cy="159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319" y="3312118"/>
              <a:ext cx="178499" cy="17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3765" y="2243125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8589" y="1383895"/>
            <a:ext cx="491998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We want to estimate the true parameters  of this generative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8588" y="2374494"/>
            <a:ext cx="454913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21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18588" y="3034893"/>
            <a:ext cx="4879339" cy="145787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23978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Choose prior p(z) to be </a:t>
            </a:r>
            <a:r>
              <a:rPr sz="2133" dirty="0">
                <a:latin typeface="Arial"/>
                <a:cs typeface="Arial"/>
              </a:rPr>
              <a:t>simple, </a:t>
            </a:r>
            <a:r>
              <a:rPr sz="2133" spc="-7" dirty="0">
                <a:latin typeface="Arial"/>
                <a:cs typeface="Arial"/>
              </a:rPr>
              <a:t>e.g.  Gaussian.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  <a:spcBef>
                <a:spcPts val="993"/>
              </a:spcBef>
            </a:pPr>
            <a:r>
              <a:rPr sz="2133" spc="-7" dirty="0">
                <a:latin typeface="Arial"/>
                <a:cs typeface="Arial"/>
              </a:rPr>
              <a:t>Conditional p(x|z) is </a:t>
            </a:r>
            <a:r>
              <a:rPr sz="2133" dirty="0">
                <a:latin typeface="Arial"/>
                <a:cs typeface="Arial"/>
              </a:rPr>
              <a:t>complex (generates  </a:t>
            </a:r>
            <a:r>
              <a:rPr sz="2133" spc="-7" dirty="0">
                <a:latin typeface="Arial"/>
                <a:cs typeface="Arial"/>
              </a:rPr>
              <a:t>image) =&gt; </a:t>
            </a:r>
            <a:r>
              <a:rPr sz="2133" dirty="0">
                <a:latin typeface="Arial"/>
                <a:cs typeface="Arial"/>
              </a:rPr>
              <a:t>represent </a:t>
            </a:r>
            <a:r>
              <a:rPr sz="2133" spc="-7" dirty="0">
                <a:latin typeface="Arial"/>
                <a:cs typeface="Arial"/>
              </a:rPr>
              <a:t>with neural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network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24878" y="1484792"/>
            <a:ext cx="237999" cy="222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4132985" y="3344195"/>
            <a:ext cx="9296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Decoder  network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3868722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4603197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2956627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565" y="204251"/>
            <a:ext cx="56929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626211" y="2535695"/>
            <a:ext cx="2717800" cy="2201333"/>
            <a:chOff x="1969658" y="1901771"/>
            <a:chExt cx="2038350" cy="1651000"/>
          </a:xfrm>
        </p:grpSpPr>
        <p:sp>
          <p:nvSpPr>
            <p:cNvPr id="7" name="object 7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8568" y="2332170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7569" y="2236195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319" y="1982379"/>
              <a:ext cx="178499" cy="159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319" y="3312118"/>
              <a:ext cx="178499" cy="17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3765" y="2243125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8589" y="1383895"/>
            <a:ext cx="491998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We want to estimate the true parameters  of this generative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24878" y="1484792"/>
            <a:ext cx="237999" cy="222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6320189" y="2399894"/>
            <a:ext cx="28896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20189" y="3060293"/>
            <a:ext cx="55532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Learn </a:t>
            </a:r>
            <a:r>
              <a:rPr sz="2133" dirty="0">
                <a:latin typeface="Arial"/>
                <a:cs typeface="Arial"/>
              </a:rPr>
              <a:t>model </a:t>
            </a:r>
            <a:r>
              <a:rPr sz="2133" spc="-7" dirty="0">
                <a:latin typeface="Arial"/>
                <a:cs typeface="Arial"/>
              </a:rPr>
              <a:t>parameters  to </a:t>
            </a:r>
            <a:r>
              <a:rPr sz="2133" dirty="0">
                <a:latin typeface="Arial"/>
                <a:cs typeface="Arial"/>
              </a:rPr>
              <a:t>maximize </a:t>
            </a:r>
            <a:r>
              <a:rPr sz="2133" spc="-7" dirty="0">
                <a:latin typeface="Arial"/>
                <a:cs typeface="Arial"/>
              </a:rPr>
              <a:t>likelihood of training</a:t>
            </a:r>
            <a:r>
              <a:rPr sz="2133" spc="-4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72485" y="4329658"/>
            <a:ext cx="3530659" cy="381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4132985" y="3344195"/>
            <a:ext cx="9296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Decoder  network</a:t>
            </a:r>
            <a:endParaRPr sz="186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3021" y="1152197"/>
            <a:ext cx="3141740" cy="438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66" y="204251"/>
            <a:ext cx="98272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 Autoencoders: </a:t>
            </a:r>
            <a:r>
              <a:rPr spc="-7" dirty="0"/>
              <a:t>Generating</a:t>
            </a:r>
            <a:r>
              <a:rPr spc="-107" dirty="0"/>
              <a:t> </a:t>
            </a:r>
            <a:r>
              <a:rPr spc="-7" dirty="0"/>
              <a:t>Data!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6119" y="2902063"/>
            <a:ext cx="9702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100" b="1" baseline="-3174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100" baseline="-31746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15221" y="2303895"/>
            <a:ext cx="110067" cy="1927860"/>
            <a:chOff x="4436416" y="1727921"/>
            <a:chExt cx="82550" cy="1445895"/>
          </a:xfrm>
        </p:grpSpPr>
        <p:sp>
          <p:nvSpPr>
            <p:cNvPr id="6" name="object 6"/>
            <p:cNvSpPr/>
            <p:nvPr/>
          </p:nvSpPr>
          <p:spPr>
            <a:xfrm>
              <a:off x="4477415" y="1823896"/>
              <a:ext cx="0" cy="1254125"/>
            </a:xfrm>
            <a:custGeom>
              <a:avLst/>
              <a:gdLst/>
              <a:ahLst/>
              <a:cxnLst/>
              <a:rect l="l" t="t" r="r" b="b"/>
              <a:pathLst>
                <a:path h="1254125">
                  <a:moveTo>
                    <a:pt x="0" y="0"/>
                  </a:moveTo>
                  <a:lnTo>
                    <a:pt x="0" y="1253697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436416" y="1727921"/>
              <a:ext cx="81999" cy="105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436416" y="3068068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60786" y="5614955"/>
            <a:ext cx="2662767" cy="307339"/>
            <a:chOff x="5295589" y="4211216"/>
            <a:chExt cx="1997075" cy="230504"/>
          </a:xfrm>
        </p:grpSpPr>
        <p:sp>
          <p:nvSpPr>
            <p:cNvPr id="10" name="object 10"/>
            <p:cNvSpPr/>
            <p:nvPr/>
          </p:nvSpPr>
          <p:spPr>
            <a:xfrm>
              <a:off x="5391563" y="4252216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1145097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27136" y="4211216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5589" y="4211216"/>
              <a:ext cx="105499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82161" y="4344116"/>
              <a:ext cx="515620" cy="88265"/>
            </a:xfrm>
            <a:custGeom>
              <a:avLst/>
              <a:gdLst/>
              <a:ahLst/>
              <a:cxnLst/>
              <a:rect l="l" t="t" r="r" b="b"/>
              <a:pathLst>
                <a:path w="515620" h="88264">
                  <a:moveTo>
                    <a:pt x="0" y="87649"/>
                  </a:moveTo>
                  <a:lnTo>
                    <a:pt x="51552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82885" y="4303566"/>
              <a:ext cx="109549" cy="81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60827" y="1784464"/>
            <a:ext cx="19304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Degree of</a:t>
            </a:r>
            <a:r>
              <a:rPr sz="2133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smile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65624" y="2209375"/>
            <a:ext cx="436033" cy="618912"/>
            <a:chOff x="3724217" y="1657031"/>
            <a:chExt cx="327025" cy="464184"/>
          </a:xfrm>
        </p:grpSpPr>
        <p:sp>
          <p:nvSpPr>
            <p:cNvPr id="17" name="object 17"/>
            <p:cNvSpPr/>
            <p:nvPr/>
          </p:nvSpPr>
          <p:spPr>
            <a:xfrm>
              <a:off x="3782892" y="1737678"/>
              <a:ext cx="258445" cy="374015"/>
            </a:xfrm>
            <a:custGeom>
              <a:avLst/>
              <a:gdLst/>
              <a:ahLst/>
              <a:cxnLst/>
              <a:rect l="l" t="t" r="r" b="b"/>
              <a:pathLst>
                <a:path w="258445" h="374014">
                  <a:moveTo>
                    <a:pt x="258424" y="37396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24217" y="1657031"/>
              <a:ext cx="94099" cy="1080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5432" y="1306859"/>
            <a:ext cx="2308013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Diagonal prior on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  <a:p>
            <a:pPr marL="16933" marR="398770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=&gt;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independent  latent</a:t>
            </a:r>
            <a:r>
              <a:rPr sz="2133" spc="-8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variables</a:t>
            </a:r>
            <a:endParaRPr sz="21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83648" y="5519411"/>
            <a:ext cx="134365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493"/>
              </a:lnSpc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sz="2133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pose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95625" y="5658718"/>
            <a:ext cx="1839807" cy="1013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3019">
              <a:lnSpc>
                <a:spcPts val="2493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21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100" b="1" baseline="-31746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2100" baseline="-31746">
              <a:latin typeface="Arial"/>
              <a:cs typeface="Arial"/>
            </a:endParaRPr>
          </a:p>
          <a:p>
            <a:pPr marL="16933">
              <a:spcBef>
                <a:spcPts val="2227"/>
              </a:spcBef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932" y="5785642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43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675433" y="2627658"/>
            <a:ext cx="2424007" cy="166440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Different  dimensions of </a:t>
            </a:r>
            <a:r>
              <a:rPr sz="2133" b="1" dirty="0">
                <a:latin typeface="Arial"/>
                <a:cs typeface="Arial"/>
              </a:rPr>
              <a:t>z  </a:t>
            </a:r>
            <a:r>
              <a:rPr sz="2133" spc="-7" dirty="0">
                <a:latin typeface="Arial"/>
                <a:cs typeface="Arial"/>
              </a:rPr>
              <a:t>encode  interpretable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factors  of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variation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3021" y="1152197"/>
            <a:ext cx="3141740" cy="438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66" y="204251"/>
            <a:ext cx="98272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 Autoencoders: </a:t>
            </a:r>
            <a:r>
              <a:rPr spc="-7" dirty="0"/>
              <a:t>Generating</a:t>
            </a:r>
            <a:r>
              <a:rPr spc="-107" dirty="0"/>
              <a:t> </a:t>
            </a:r>
            <a:r>
              <a:rPr spc="-7" dirty="0"/>
              <a:t>Data!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6119" y="2902063"/>
            <a:ext cx="9702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100" b="1" baseline="-3174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100" baseline="-3174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2078" y="5633052"/>
            <a:ext cx="80179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9711" y="5824963"/>
            <a:ext cx="134620" cy="235106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16933">
              <a:spcBef>
                <a:spcPts val="152"/>
              </a:spcBef>
            </a:pPr>
            <a:r>
              <a:rPr sz="1400" b="1" spc="7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15221" y="2303895"/>
            <a:ext cx="110067" cy="1927860"/>
            <a:chOff x="4436416" y="1727921"/>
            <a:chExt cx="82550" cy="1445895"/>
          </a:xfrm>
        </p:grpSpPr>
        <p:sp>
          <p:nvSpPr>
            <p:cNvPr id="8" name="object 8"/>
            <p:cNvSpPr/>
            <p:nvPr/>
          </p:nvSpPr>
          <p:spPr>
            <a:xfrm>
              <a:off x="4477415" y="1823896"/>
              <a:ext cx="0" cy="1254125"/>
            </a:xfrm>
            <a:custGeom>
              <a:avLst/>
              <a:gdLst/>
              <a:ahLst/>
              <a:cxnLst/>
              <a:rect l="l" t="t" r="r" b="b"/>
              <a:pathLst>
                <a:path h="1254125">
                  <a:moveTo>
                    <a:pt x="0" y="0"/>
                  </a:moveTo>
                  <a:lnTo>
                    <a:pt x="0" y="1253697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436416" y="1727921"/>
              <a:ext cx="81999" cy="105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6416" y="3068068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060786" y="5614955"/>
            <a:ext cx="2662767" cy="307339"/>
            <a:chOff x="5295589" y="4211216"/>
            <a:chExt cx="1997075" cy="230504"/>
          </a:xfrm>
        </p:grpSpPr>
        <p:sp>
          <p:nvSpPr>
            <p:cNvPr id="12" name="object 12"/>
            <p:cNvSpPr/>
            <p:nvPr/>
          </p:nvSpPr>
          <p:spPr>
            <a:xfrm>
              <a:off x="5391563" y="4252216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1145097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527136" y="4211216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5589" y="4211216"/>
              <a:ext cx="105499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682161" y="4344116"/>
              <a:ext cx="515620" cy="88265"/>
            </a:xfrm>
            <a:custGeom>
              <a:avLst/>
              <a:gdLst/>
              <a:ahLst/>
              <a:cxnLst/>
              <a:rect l="l" t="t" r="r" b="b"/>
              <a:pathLst>
                <a:path w="515620" h="88264">
                  <a:moveTo>
                    <a:pt x="0" y="87649"/>
                  </a:moveTo>
                  <a:lnTo>
                    <a:pt x="51552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82885" y="4303566"/>
              <a:ext cx="109549" cy="81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60827" y="1784464"/>
            <a:ext cx="193040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Degree of</a:t>
            </a:r>
            <a:r>
              <a:rPr sz="2133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smile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83648" y="5493747"/>
            <a:ext cx="134365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sz="2133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pose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65624" y="2209375"/>
            <a:ext cx="436033" cy="618912"/>
            <a:chOff x="3724217" y="1657031"/>
            <a:chExt cx="327025" cy="464184"/>
          </a:xfrm>
        </p:grpSpPr>
        <p:sp>
          <p:nvSpPr>
            <p:cNvPr id="20" name="object 20"/>
            <p:cNvSpPr/>
            <p:nvPr/>
          </p:nvSpPr>
          <p:spPr>
            <a:xfrm>
              <a:off x="3782892" y="1737678"/>
              <a:ext cx="258445" cy="374015"/>
            </a:xfrm>
            <a:custGeom>
              <a:avLst/>
              <a:gdLst/>
              <a:ahLst/>
              <a:cxnLst/>
              <a:rect l="l" t="t" r="r" b="b"/>
              <a:pathLst>
                <a:path w="258445" h="374014">
                  <a:moveTo>
                    <a:pt x="258424" y="37396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4217" y="1657031"/>
              <a:ext cx="94099" cy="1080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75432" y="1306859"/>
            <a:ext cx="2308013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Diagonal prior on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  <a:p>
            <a:pPr marL="16933" marR="398770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=&gt;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independent  latent</a:t>
            </a:r>
            <a:r>
              <a:rPr sz="2133" spc="-8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variables</a:t>
            </a:r>
            <a:endParaRPr sz="213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5433" y="2627658"/>
            <a:ext cx="2424007" cy="166440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Different  dimensions of </a:t>
            </a:r>
            <a:r>
              <a:rPr sz="2133" b="1" dirty="0">
                <a:latin typeface="Arial"/>
                <a:cs typeface="Arial"/>
              </a:rPr>
              <a:t>z  </a:t>
            </a:r>
            <a:r>
              <a:rPr sz="2133" spc="-7" dirty="0">
                <a:latin typeface="Arial"/>
                <a:cs typeface="Arial"/>
              </a:rPr>
              <a:t>encode  interpretable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factors  of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variation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065" y="4818425"/>
            <a:ext cx="6197600" cy="122268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324264" marR="1411358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Also good feature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representation</a:t>
            </a:r>
            <a:r>
              <a:rPr sz="2133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that 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computed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sz="2133" spc="-5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100" spc="-69" baseline="-31746" dirty="0">
                <a:solidFill>
                  <a:srgbClr val="FF0000"/>
                </a:solidFill>
                <a:latin typeface="Arial"/>
                <a:cs typeface="Arial"/>
              </a:rPr>
              <a:t>ɸ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(z|x)!</a:t>
            </a:r>
            <a:endParaRPr sz="2133">
              <a:latin typeface="Arial"/>
              <a:cs typeface="Arial"/>
            </a:endParaRPr>
          </a:p>
          <a:p>
            <a:pPr marL="50799">
              <a:spcBef>
                <a:spcPts val="2300"/>
              </a:spcBef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93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35569" y="4393625"/>
            <a:ext cx="223992" cy="422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9" name="object 29"/>
          <p:cNvSpPr txBox="1"/>
          <p:nvPr/>
        </p:nvSpPr>
        <p:spPr>
          <a:xfrm>
            <a:off x="9098046" y="6284587"/>
            <a:ext cx="4106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204251"/>
            <a:ext cx="982726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 Autoencoders: </a:t>
            </a:r>
            <a:r>
              <a:rPr spc="-7" dirty="0"/>
              <a:t>Generating</a:t>
            </a:r>
            <a:r>
              <a:rPr spc="-107" dirty="0"/>
              <a:t> </a:t>
            </a:r>
            <a:r>
              <a:rPr spc="-7" dirty="0"/>
              <a:t>Data!</a:t>
            </a:r>
          </a:p>
        </p:txBody>
      </p:sp>
      <p:sp>
        <p:nvSpPr>
          <p:cNvPr id="3" name="object 3"/>
          <p:cNvSpPr/>
          <p:nvPr/>
        </p:nvSpPr>
        <p:spPr>
          <a:xfrm>
            <a:off x="6562487" y="1535297"/>
            <a:ext cx="4317891" cy="3462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32764" y="1369763"/>
            <a:ext cx="3845025" cy="3840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213499" y="5323371"/>
            <a:ext cx="17991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32x32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CIFAR-10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496688" y="5120173"/>
            <a:ext cx="27567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Labeled Faces in the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Wild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9189" y="5824449"/>
            <a:ext cx="576072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Carlito"/>
                <a:cs typeface="Carlito"/>
              </a:rPr>
              <a:t>Figures copyright (L) Dirk Kingma et </a:t>
            </a:r>
            <a:r>
              <a:rPr sz="1067" dirty="0">
                <a:latin typeface="Carlito"/>
                <a:cs typeface="Carlito"/>
              </a:rPr>
              <a:t>al. </a:t>
            </a:r>
            <a:r>
              <a:rPr sz="1067" spc="-7" dirty="0">
                <a:latin typeface="Carlito"/>
                <a:cs typeface="Carlito"/>
              </a:rPr>
              <a:t>2016; (R) Anders Larsen et </a:t>
            </a:r>
            <a:r>
              <a:rPr sz="1067" dirty="0">
                <a:latin typeface="Carlito"/>
                <a:cs typeface="Carlito"/>
              </a:rPr>
              <a:t>al. </a:t>
            </a:r>
            <a:r>
              <a:rPr sz="1067" spc="-7" dirty="0">
                <a:latin typeface="Carlito"/>
                <a:cs typeface="Carlito"/>
              </a:rPr>
              <a:t>2017. Reproduced with</a:t>
            </a:r>
            <a:r>
              <a:rPr sz="1067" spc="-60" dirty="0">
                <a:latin typeface="Carlito"/>
                <a:cs typeface="Carlito"/>
              </a:rPr>
              <a:t> </a:t>
            </a:r>
            <a:r>
              <a:rPr sz="1067" spc="-7" dirty="0">
                <a:latin typeface="Carlito"/>
                <a:cs typeface="Carlito"/>
              </a:rPr>
              <a:t>permission.</a:t>
            </a:r>
            <a:endParaRPr sz="1067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/>
            <a:r>
              <a:rPr lang="en-US" sz="6000" spc="-53" dirty="0"/>
              <a:t>Generative </a:t>
            </a:r>
            <a:r>
              <a:rPr lang="en-US" sz="6000" spc="-40" dirty="0"/>
              <a:t>Adversarial  </a:t>
            </a:r>
            <a:r>
              <a:rPr lang="en-US" sz="6000" spc="67" dirty="0"/>
              <a:t>Networks</a:t>
            </a:r>
            <a:r>
              <a:rPr lang="en-US" sz="6000" spc="-40" dirty="0"/>
              <a:t> </a:t>
            </a:r>
            <a:r>
              <a:rPr lang="en-US" sz="6000" spc="-247" dirty="0"/>
              <a:t>(GAN)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0953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99384"/>
            <a:ext cx="180763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So</a:t>
            </a:r>
            <a:r>
              <a:rPr spc="-133" dirty="0"/>
              <a:t> </a:t>
            </a:r>
            <a:r>
              <a:rPr spc="-7" dirty="0"/>
              <a:t>far...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432" y="977360"/>
            <a:ext cx="10700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PixelCNNs define tractable density function, optimize likelihood of training</a:t>
            </a:r>
            <a:r>
              <a:rPr sz="2400" spc="-8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6597" y="2887160"/>
            <a:ext cx="3441759" cy="69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452432" y="2450558"/>
            <a:ext cx="11043920" cy="35830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VAEs define intractable density function with latent</a:t>
            </a:r>
            <a:r>
              <a:rPr sz="2400" spc="67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z</a:t>
            </a:r>
            <a:r>
              <a:rPr sz="240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3667">
              <a:latin typeface="Arial"/>
              <a:cs typeface="Arial"/>
            </a:endParaRPr>
          </a:p>
          <a:p>
            <a:pPr marL="16933" marR="99904">
              <a:lnSpc>
                <a:spcPct val="153700"/>
              </a:lnSpc>
            </a:pPr>
            <a:r>
              <a:rPr sz="2400" spc="-7" dirty="0">
                <a:latin typeface="Arial"/>
                <a:cs typeface="Arial"/>
              </a:rPr>
              <a:t>Cannot optimize directly, derive and optimize lower bound on likelihood instead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What if we give up on explicitly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modeling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density, and just want ability to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sample?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>
              <a:latin typeface="Arial"/>
              <a:cs typeface="Arial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GANs: don’t work with any explicit density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function!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Instead, take game-theoretic approach: learn to generate from training distribution  through 2-player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game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2330" y="1370663"/>
            <a:ext cx="3905025" cy="862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47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499" y="1236929"/>
            <a:ext cx="10617200" cy="168101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Problem: Want to </a:t>
            </a:r>
            <a:r>
              <a:rPr sz="2133" dirty="0">
                <a:latin typeface="Arial"/>
                <a:cs typeface="Arial"/>
              </a:rPr>
              <a:t>sample </a:t>
            </a:r>
            <a:r>
              <a:rPr sz="2133" spc="-7" dirty="0">
                <a:latin typeface="Arial"/>
                <a:cs typeface="Arial"/>
              </a:rPr>
              <a:t>from </a:t>
            </a:r>
            <a:r>
              <a:rPr sz="2133" dirty="0">
                <a:latin typeface="Arial"/>
                <a:cs typeface="Arial"/>
              </a:rPr>
              <a:t>complex, </a:t>
            </a:r>
            <a:r>
              <a:rPr sz="2133" spc="-7" dirty="0">
                <a:latin typeface="Arial"/>
                <a:cs typeface="Arial"/>
              </a:rPr>
              <a:t>high-dimensional training distribution. No direct  way to do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this!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200">
              <a:latin typeface="Arial"/>
              <a:cs typeface="Arial"/>
            </a:endParaRPr>
          </a:p>
          <a:p>
            <a:pPr marL="16933" marR="130383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Solution: Sample from </a:t>
            </a:r>
            <a:r>
              <a:rPr sz="2133" dirty="0">
                <a:latin typeface="Arial"/>
                <a:cs typeface="Arial"/>
              </a:rPr>
              <a:t>a simple </a:t>
            </a:r>
            <a:r>
              <a:rPr sz="2133" spc="-7" dirty="0">
                <a:latin typeface="Arial"/>
                <a:cs typeface="Arial"/>
              </a:rPr>
              <a:t>distribution, e.g. </a:t>
            </a:r>
            <a:r>
              <a:rPr sz="2133" dirty="0">
                <a:latin typeface="Arial"/>
                <a:cs typeface="Arial"/>
              </a:rPr>
              <a:t>random </a:t>
            </a:r>
            <a:r>
              <a:rPr sz="2133" spc="-7" dirty="0">
                <a:latin typeface="Arial"/>
                <a:cs typeface="Arial"/>
              </a:rPr>
              <a:t>noise. Learn transformation to  training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distribution.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43881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Generative </a:t>
            </a:r>
            <a:r>
              <a:rPr spc="-13" dirty="0"/>
              <a:t>Adversarial</a:t>
            </a:r>
            <a:r>
              <a:rPr spc="-127" dirty="0"/>
              <a:t> </a:t>
            </a:r>
            <a:r>
              <a:rPr spc="-7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78583" y="5360855"/>
            <a:ext cx="2043853" cy="336781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8467" rIns="0" bIns="0" rtlCol="0">
            <a:spAutoFit/>
          </a:bodyPr>
          <a:lstStyle/>
          <a:p>
            <a:pPr algn="ctr">
              <a:spcBef>
                <a:spcPts val="67"/>
              </a:spcBef>
            </a:pPr>
            <a:r>
              <a:rPr sz="2133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9006" y="5347828"/>
            <a:ext cx="2530685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Input: Random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noise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8583" y="4305192"/>
            <a:ext cx="2043853" cy="668645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524920" marR="405543" indent="-113450">
              <a:lnSpc>
                <a:spcPct val="101600"/>
              </a:lnSpc>
              <a:spcBef>
                <a:spcPts val="160"/>
              </a:spcBef>
            </a:pPr>
            <a:r>
              <a:rPr sz="2133" spc="-7" dirty="0">
                <a:latin typeface="Arial"/>
                <a:cs typeface="Arial"/>
              </a:rPr>
              <a:t>Generator  Network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33915" y="3013694"/>
            <a:ext cx="933027" cy="1292013"/>
            <a:chOff x="6475436" y="2260270"/>
            <a:chExt cx="699770" cy="969010"/>
          </a:xfrm>
        </p:grpSpPr>
        <p:sp>
          <p:nvSpPr>
            <p:cNvPr id="8" name="object 8"/>
            <p:cNvSpPr/>
            <p:nvPr/>
          </p:nvSpPr>
          <p:spPr>
            <a:xfrm>
              <a:off x="6475436" y="2260270"/>
              <a:ext cx="699698" cy="7276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784286" y="3006319"/>
              <a:ext cx="81999" cy="222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/>
          <p:nvPr/>
        </p:nvSpPr>
        <p:spPr>
          <a:xfrm>
            <a:off x="9045715" y="5064090"/>
            <a:ext cx="109332" cy="29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5257870" y="3011001"/>
            <a:ext cx="2525607" cy="7226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29537" marR="6773" indent="-113450">
              <a:lnSpc>
                <a:spcPct val="111600"/>
              </a:lnSpc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Output: Sample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training</a:t>
            </a:r>
            <a:r>
              <a:rPr sz="2133" spc="-6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distribution</a:t>
            </a:r>
            <a:endParaRPr sz="2133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48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2" name="object 12"/>
          <p:cNvSpPr txBox="1"/>
          <p:nvPr/>
        </p:nvSpPr>
        <p:spPr>
          <a:xfrm>
            <a:off x="394233" y="3145979"/>
            <a:ext cx="2769447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Q: What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we use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complex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transformation?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4232" y="4390576"/>
            <a:ext cx="24705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A: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network!</a:t>
            </a:r>
            <a:endParaRPr sz="21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Training GANs: Two-player</a:t>
            </a:r>
            <a:r>
              <a:rPr spc="-140" dirty="0"/>
              <a:t> </a:t>
            </a:r>
            <a:r>
              <a:rPr spc="-7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499" y="1129194"/>
            <a:ext cx="9901767" cy="13403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Arial"/>
                <a:cs typeface="Arial"/>
              </a:rPr>
              <a:t>Generator network</a:t>
            </a:r>
            <a:r>
              <a:rPr sz="2133" spc="-7" dirty="0">
                <a:latin typeface="Arial"/>
                <a:cs typeface="Arial"/>
              </a:rPr>
              <a:t>: try to fool the discriminator by generating </a:t>
            </a:r>
            <a:r>
              <a:rPr sz="2133" dirty="0">
                <a:latin typeface="Arial"/>
                <a:cs typeface="Arial"/>
              </a:rPr>
              <a:t>real-looking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Discriminator network</a:t>
            </a:r>
            <a:r>
              <a:rPr sz="2133" spc="-7" dirty="0">
                <a:latin typeface="Arial"/>
                <a:cs typeface="Arial"/>
              </a:rPr>
              <a:t>: try to distinguish between </a:t>
            </a:r>
            <a:r>
              <a:rPr sz="2133" dirty="0">
                <a:latin typeface="Arial"/>
                <a:cs typeface="Arial"/>
              </a:rPr>
              <a:t>real </a:t>
            </a:r>
            <a:r>
              <a:rPr sz="2133" spc="-7" dirty="0">
                <a:latin typeface="Arial"/>
                <a:cs typeface="Arial"/>
              </a:rPr>
              <a:t>and fake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200">
              <a:latin typeface="Arial"/>
              <a:cs typeface="Arial"/>
            </a:endParaRPr>
          </a:p>
          <a:p>
            <a:pPr marL="464808" algn="ctr"/>
            <a:r>
              <a:rPr sz="2133" spc="-7" dirty="0">
                <a:latin typeface="Arial"/>
                <a:cs typeface="Arial"/>
              </a:rPr>
              <a:t>Real or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Fake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927" y="5286156"/>
            <a:ext cx="2043853" cy="307777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440"/>
              </a:lnSpc>
            </a:pPr>
            <a:r>
              <a:rPr sz="2133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287" y="5277891"/>
            <a:ext cx="17805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Random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noise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9894" y="4531791"/>
            <a:ext cx="2796540" cy="369268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53147">
              <a:spcBef>
                <a:spcPts val="320"/>
              </a:spcBef>
            </a:pPr>
            <a:r>
              <a:rPr sz="2133" spc="-7" dirty="0">
                <a:latin typeface="Arial"/>
                <a:cs typeface="Arial"/>
              </a:rPr>
              <a:t>Generator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Network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55093" y="3529492"/>
            <a:ext cx="2686473" cy="1005840"/>
            <a:chOff x="2891319" y="2647119"/>
            <a:chExt cx="2014855" cy="754380"/>
          </a:xfrm>
        </p:grpSpPr>
        <p:sp>
          <p:nvSpPr>
            <p:cNvPr id="8" name="object 8"/>
            <p:cNvSpPr/>
            <p:nvPr/>
          </p:nvSpPr>
          <p:spPr>
            <a:xfrm>
              <a:off x="2891319" y="2647697"/>
              <a:ext cx="493148" cy="5128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107293" y="3178893"/>
              <a:ext cx="81999" cy="222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40891" y="2647119"/>
              <a:ext cx="465223" cy="498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16926" y="2769860"/>
            <a:ext cx="2945553" cy="372688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4027" rIns="0" bIns="0" rtlCol="0">
            <a:spAutoFit/>
          </a:bodyPr>
          <a:lstStyle/>
          <a:p>
            <a:pPr marL="147315">
              <a:spcBef>
                <a:spcPts val="347"/>
              </a:spcBef>
            </a:pPr>
            <a:r>
              <a:rPr sz="2133" spc="-7" dirty="0">
                <a:latin typeface="Arial"/>
                <a:cs typeface="Arial"/>
              </a:rPr>
              <a:t>Discriminator</a:t>
            </a:r>
            <a:r>
              <a:rPr sz="2133" spc="-4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Network</a:t>
            </a:r>
            <a:endParaRPr sz="213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34855" y="2473095"/>
            <a:ext cx="109332" cy="29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4221625" y="3192650"/>
            <a:ext cx="3008207" cy="1002453"/>
            <a:chOff x="3166218" y="2394487"/>
            <a:chExt cx="2256155" cy="751840"/>
          </a:xfrm>
        </p:grpSpPr>
        <p:sp>
          <p:nvSpPr>
            <p:cNvPr id="14" name="object 14"/>
            <p:cNvSpPr/>
            <p:nvPr/>
          </p:nvSpPr>
          <p:spPr>
            <a:xfrm>
              <a:off x="3175743" y="2436725"/>
              <a:ext cx="831215" cy="218440"/>
            </a:xfrm>
            <a:custGeom>
              <a:avLst/>
              <a:gdLst/>
              <a:ahLst/>
              <a:cxnLst/>
              <a:rect l="l" t="t" r="r" b="b"/>
              <a:pathLst>
                <a:path w="831214" h="218439">
                  <a:moveTo>
                    <a:pt x="0" y="218169"/>
                  </a:moveTo>
                  <a:lnTo>
                    <a:pt x="830848" y="0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9066" y="2396765"/>
              <a:ext cx="110674" cy="799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8241" y="2434595"/>
              <a:ext cx="909955" cy="220345"/>
            </a:xfrm>
            <a:custGeom>
              <a:avLst/>
              <a:gdLst/>
              <a:ahLst/>
              <a:cxnLst/>
              <a:rect l="l" t="t" r="r" b="b"/>
              <a:pathLst>
                <a:path w="909954" h="220344">
                  <a:moveTo>
                    <a:pt x="909798" y="220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4691" y="2394487"/>
              <a:ext cx="110474" cy="802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447868" y="2647707"/>
              <a:ext cx="493148" cy="498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956690" y="2651719"/>
              <a:ext cx="465223" cy="4936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05009" y="3440051"/>
            <a:ext cx="199136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195575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Fake Images  </a:t>
            </a:r>
            <a:r>
              <a:rPr sz="2133" dirty="0">
                <a:latin typeface="Arial"/>
                <a:cs typeface="Arial"/>
              </a:rPr>
              <a:t>(from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generator)</a:t>
            </a:r>
            <a:endParaRPr sz="21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0332" y="3440039"/>
            <a:ext cx="2153073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300559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Real Images  </a:t>
            </a:r>
            <a:r>
              <a:rPr sz="2133" dirty="0">
                <a:latin typeface="Arial"/>
                <a:cs typeface="Arial"/>
              </a:rPr>
              <a:t>(from </a:t>
            </a:r>
            <a:r>
              <a:rPr sz="2133" spc="-7" dirty="0">
                <a:latin typeface="Arial"/>
                <a:cs typeface="Arial"/>
              </a:rPr>
              <a:t>training</a:t>
            </a:r>
            <a:r>
              <a:rPr sz="2133" spc="-14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set)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13027" y="3534525"/>
            <a:ext cx="657531" cy="677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7296653" y="3535626"/>
            <a:ext cx="620297" cy="6519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4143058" y="4996557"/>
            <a:ext cx="109332" cy="2967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49</a:t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6" name="object 26"/>
          <p:cNvSpPr txBox="1"/>
          <p:nvPr/>
        </p:nvSpPr>
        <p:spPr>
          <a:xfrm>
            <a:off x="6760891" y="5907735"/>
            <a:ext cx="525441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Fake and </a:t>
            </a:r>
            <a:r>
              <a:rPr sz="1067" dirty="0">
                <a:latin typeface="Arial"/>
                <a:cs typeface="Arial"/>
              </a:rPr>
              <a:t>real </a:t>
            </a:r>
            <a:r>
              <a:rPr sz="1067" spc="-7" dirty="0">
                <a:latin typeface="Arial"/>
                <a:cs typeface="Arial"/>
              </a:rPr>
              <a:t>images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Emily Denton et al. 2015. Reproduced with</a:t>
            </a:r>
            <a:r>
              <a:rPr sz="1067" spc="-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/>
            <a:r>
              <a:rPr lang="en-US" sz="4100" kern="1200" spc="-13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Supervised 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 </a:t>
            </a:r>
            <a:r>
              <a:rPr lang="en-US" sz="4100" kern="1200" spc="-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Unsupervised</a:t>
            </a:r>
            <a:r>
              <a:rPr lang="en-US" sz="4100" kern="1200" spc="-1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spc="-7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6933" indent="-228600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b="1" spc="-7"/>
              <a:t>Unsupervised</a:t>
            </a:r>
            <a:r>
              <a:rPr lang="en-US" b="1" spc="-20"/>
              <a:t> </a:t>
            </a:r>
            <a:r>
              <a:rPr lang="en-US" b="1" spc="-7"/>
              <a:t>Learning</a:t>
            </a:r>
            <a:endParaRPr lang="en-US"/>
          </a:p>
          <a:p>
            <a:pPr indent="-228600">
              <a:lnSpc>
                <a:spcPct val="90000"/>
              </a:lnSpc>
              <a:spcBef>
                <a:spcPts val="53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1693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spc="-7"/>
              <a:t>Data</a:t>
            </a:r>
            <a:r>
              <a:rPr lang="en-US" spc="-7"/>
              <a:t>:</a:t>
            </a:r>
            <a:r>
              <a:rPr lang="en-US" spc="-13"/>
              <a:t> </a:t>
            </a:r>
            <a:r>
              <a:rPr lang="en-US"/>
              <a:t>x</a:t>
            </a:r>
          </a:p>
          <a:p>
            <a:pPr marL="1693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Just </a:t>
            </a:r>
            <a:r>
              <a:rPr lang="en-US" spc="-7"/>
              <a:t>data, no</a:t>
            </a:r>
            <a:r>
              <a:rPr lang="en-US" spc="-33"/>
              <a:t> </a:t>
            </a:r>
            <a:r>
              <a:rPr lang="en-US" spc="-7"/>
              <a:t>labels!</a:t>
            </a:r>
            <a:endParaRPr lang="en-US"/>
          </a:p>
          <a:p>
            <a:pPr indent="-228600">
              <a:lnSpc>
                <a:spcPct val="9000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16933" marR="493594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spc="-7"/>
              <a:t>Goal</a:t>
            </a:r>
            <a:r>
              <a:rPr lang="en-US" spc="-7"/>
              <a:t>: Learn </a:t>
            </a:r>
            <a:r>
              <a:rPr lang="en-US"/>
              <a:t>some</a:t>
            </a:r>
            <a:r>
              <a:rPr lang="en-US" spc="-120"/>
              <a:t> </a:t>
            </a:r>
            <a:r>
              <a:rPr lang="en-US" spc="-7"/>
              <a:t>underlying  hidden </a:t>
            </a:r>
            <a:r>
              <a:rPr lang="en-US" i="1"/>
              <a:t>structure </a:t>
            </a:r>
            <a:r>
              <a:rPr lang="en-US" spc="-7"/>
              <a:t>of the</a:t>
            </a:r>
            <a:r>
              <a:rPr lang="en-US" spc="-73"/>
              <a:t> </a:t>
            </a:r>
            <a:r>
              <a:rPr lang="en-US" spc="-7"/>
              <a:t>data</a:t>
            </a:r>
            <a:endParaRPr lang="en-US"/>
          </a:p>
          <a:p>
            <a:pPr indent="-228600">
              <a:lnSpc>
                <a:spcPct val="90000"/>
              </a:lnSpc>
              <a:spcBef>
                <a:spcPts val="53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16933" marR="677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spc="-7"/>
              <a:t>Examples</a:t>
            </a:r>
            <a:r>
              <a:rPr lang="en-US" spc="-7"/>
              <a:t>: Clustering,  dimensionality </a:t>
            </a:r>
            <a:r>
              <a:rPr lang="en-US"/>
              <a:t>reduction,</a:t>
            </a:r>
            <a:r>
              <a:rPr lang="en-US" spc="-127"/>
              <a:t> </a:t>
            </a:r>
            <a:r>
              <a:rPr lang="en-US" spc="-7"/>
              <a:t>feature  learning, density estimation,</a:t>
            </a:r>
            <a:r>
              <a:rPr lang="en-US" spc="-100"/>
              <a:t> </a:t>
            </a:r>
            <a:r>
              <a:rPr lang="en-US" spc="-7"/>
              <a:t>etc.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Training GANs: Two-player</a:t>
            </a:r>
            <a:r>
              <a:rPr spc="-140" dirty="0"/>
              <a:t> </a:t>
            </a:r>
            <a:r>
              <a:rPr spc="-7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499" y="1129194"/>
            <a:ext cx="9901767" cy="19097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Arial"/>
                <a:cs typeface="Arial"/>
              </a:rPr>
              <a:t>Generator network</a:t>
            </a:r>
            <a:r>
              <a:rPr sz="2133" spc="-7" dirty="0">
                <a:latin typeface="Arial"/>
                <a:cs typeface="Arial"/>
              </a:rPr>
              <a:t>: try to fool the discriminator by generating </a:t>
            </a:r>
            <a:r>
              <a:rPr sz="2133" dirty="0">
                <a:latin typeface="Arial"/>
                <a:cs typeface="Arial"/>
              </a:rPr>
              <a:t>real-looking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Discriminator network</a:t>
            </a:r>
            <a:r>
              <a:rPr sz="2133" spc="-7" dirty="0">
                <a:latin typeface="Arial"/>
                <a:cs typeface="Arial"/>
              </a:rPr>
              <a:t>: try to distinguish between </a:t>
            </a:r>
            <a:r>
              <a:rPr sz="2133" dirty="0">
                <a:latin typeface="Arial"/>
                <a:cs typeface="Arial"/>
              </a:rPr>
              <a:t>real </a:t>
            </a:r>
            <a:r>
              <a:rPr sz="2133" spc="-7" dirty="0">
                <a:latin typeface="Arial"/>
                <a:cs typeface="Arial"/>
              </a:rPr>
              <a:t>and fake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59265">
              <a:spcBef>
                <a:spcPts val="1820"/>
              </a:spcBef>
            </a:pPr>
            <a:r>
              <a:rPr sz="2133" spc="-7" dirty="0">
                <a:latin typeface="Arial"/>
                <a:cs typeface="Arial"/>
              </a:rPr>
              <a:t>Train jointly in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minimax</a:t>
            </a:r>
            <a:r>
              <a:rPr sz="2133" b="1" spc="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game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267">
              <a:latin typeface="Arial"/>
              <a:cs typeface="Arial"/>
            </a:endParaRPr>
          </a:p>
          <a:p>
            <a:pPr marL="59265"/>
            <a:r>
              <a:rPr sz="2133" dirty="0">
                <a:latin typeface="Arial"/>
                <a:cs typeface="Arial"/>
              </a:rPr>
              <a:t>Minimax </a:t>
            </a:r>
            <a:r>
              <a:rPr sz="2133" spc="-7" dirty="0">
                <a:latin typeface="Arial"/>
                <a:cs typeface="Arial"/>
              </a:rPr>
              <a:t>objective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function: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9798" y="3097561"/>
            <a:ext cx="9214815" cy="713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50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Training GANs: Two-player</a:t>
            </a:r>
            <a:r>
              <a:rPr spc="-140" dirty="0"/>
              <a:t> </a:t>
            </a:r>
            <a:r>
              <a:rPr spc="-7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499" y="1129194"/>
            <a:ext cx="9901767" cy="18994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Arial"/>
                <a:cs typeface="Arial"/>
              </a:rPr>
              <a:t>Generator network</a:t>
            </a:r>
            <a:r>
              <a:rPr sz="2133" spc="-7" dirty="0">
                <a:latin typeface="Arial"/>
                <a:cs typeface="Arial"/>
              </a:rPr>
              <a:t>: try to fool the discriminator by generating </a:t>
            </a:r>
            <a:r>
              <a:rPr sz="2133" dirty="0">
                <a:latin typeface="Arial"/>
                <a:cs typeface="Arial"/>
              </a:rPr>
              <a:t>real-looking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Discriminator network</a:t>
            </a:r>
            <a:r>
              <a:rPr sz="2133" spc="-7" dirty="0">
                <a:latin typeface="Arial"/>
                <a:cs typeface="Arial"/>
              </a:rPr>
              <a:t>: try to distinguish between </a:t>
            </a:r>
            <a:r>
              <a:rPr sz="2133" dirty="0">
                <a:latin typeface="Arial"/>
                <a:cs typeface="Arial"/>
              </a:rPr>
              <a:t>real </a:t>
            </a:r>
            <a:r>
              <a:rPr sz="2133" spc="-7" dirty="0">
                <a:latin typeface="Arial"/>
                <a:cs typeface="Arial"/>
              </a:rPr>
              <a:t>and fake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59265">
              <a:spcBef>
                <a:spcPts val="1820"/>
              </a:spcBef>
            </a:pPr>
            <a:r>
              <a:rPr sz="2133" spc="-7" dirty="0">
                <a:latin typeface="Arial"/>
                <a:cs typeface="Arial"/>
              </a:rPr>
              <a:t>Train jointly in </a:t>
            </a:r>
            <a:r>
              <a:rPr sz="2133" b="1" spc="-7" dirty="0">
                <a:latin typeface="Arial"/>
                <a:cs typeface="Arial"/>
              </a:rPr>
              <a:t>minimax</a:t>
            </a:r>
            <a:r>
              <a:rPr sz="2133" b="1" spc="1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game</a:t>
            </a:r>
            <a:endParaRPr sz="2133">
              <a:latin typeface="Arial"/>
              <a:cs typeface="Arial"/>
            </a:endParaRPr>
          </a:p>
          <a:p>
            <a:pPr marL="4221374">
              <a:lnSpc>
                <a:spcPts val="2067"/>
              </a:lnSpc>
              <a:spcBef>
                <a:spcPts val="747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Discriminator outputs likelihood in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(0,1)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real</a:t>
            </a:r>
            <a:r>
              <a:rPr sz="1867" spc="-8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  <a:p>
            <a:pPr marL="59265">
              <a:lnSpc>
                <a:spcPts val="2385"/>
              </a:lnSpc>
            </a:pPr>
            <a:r>
              <a:rPr sz="2133" dirty="0">
                <a:latin typeface="Arial"/>
                <a:cs typeface="Arial"/>
              </a:rPr>
              <a:t>Minimax </a:t>
            </a:r>
            <a:r>
              <a:rPr sz="2133" spc="-7" dirty="0">
                <a:latin typeface="Arial"/>
                <a:cs typeface="Arial"/>
              </a:rPr>
              <a:t>objective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function: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9797" y="3097561"/>
            <a:ext cx="9215120" cy="737447"/>
            <a:chOff x="944848" y="2323170"/>
            <a:chExt cx="6911340" cy="553085"/>
          </a:xfrm>
        </p:grpSpPr>
        <p:sp>
          <p:nvSpPr>
            <p:cNvPr id="5" name="object 5"/>
            <p:cNvSpPr/>
            <p:nvPr/>
          </p:nvSpPr>
          <p:spPr>
            <a:xfrm>
              <a:off x="944848" y="2323170"/>
              <a:ext cx="6911111" cy="5349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437543" y="2712169"/>
              <a:ext cx="793115" cy="154305"/>
            </a:xfrm>
            <a:custGeom>
              <a:avLst/>
              <a:gdLst/>
              <a:ahLst/>
              <a:cxnLst/>
              <a:rect l="l" t="t" r="r" b="b"/>
              <a:pathLst>
                <a:path w="793114" h="154305">
                  <a:moveTo>
                    <a:pt x="792898" y="0"/>
                  </a:moveTo>
                  <a:lnTo>
                    <a:pt x="792898" y="30008"/>
                  </a:lnTo>
                  <a:lnTo>
                    <a:pt x="792898" y="54515"/>
                  </a:lnTo>
                  <a:lnTo>
                    <a:pt x="792898" y="71040"/>
                  </a:lnTo>
                  <a:lnTo>
                    <a:pt x="792898" y="77099"/>
                  </a:lnTo>
                  <a:lnTo>
                    <a:pt x="396449" y="77099"/>
                  </a:lnTo>
                  <a:lnTo>
                    <a:pt x="396449" y="83159"/>
                  </a:lnTo>
                  <a:lnTo>
                    <a:pt x="396449" y="99684"/>
                  </a:lnTo>
                  <a:lnTo>
                    <a:pt x="396449" y="124191"/>
                  </a:lnTo>
                  <a:lnTo>
                    <a:pt x="396449" y="154199"/>
                  </a:lnTo>
                  <a:lnTo>
                    <a:pt x="396449" y="124191"/>
                  </a:lnTo>
                  <a:lnTo>
                    <a:pt x="396449" y="99684"/>
                  </a:lnTo>
                  <a:lnTo>
                    <a:pt x="396449" y="83159"/>
                  </a:lnTo>
                  <a:lnTo>
                    <a:pt x="396449" y="77099"/>
                  </a:lnTo>
                  <a:lnTo>
                    <a:pt x="0" y="77099"/>
                  </a:lnTo>
                  <a:lnTo>
                    <a:pt x="0" y="77099"/>
                  </a:lnTo>
                  <a:lnTo>
                    <a:pt x="0" y="15111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44802" y="3751470"/>
            <a:ext cx="21403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5430" marR="6773" indent="-329345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Discriminator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output  for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real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sz="1867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42583" y="3616226"/>
            <a:ext cx="1936327" cy="205740"/>
          </a:xfrm>
          <a:custGeom>
            <a:avLst/>
            <a:gdLst/>
            <a:ahLst/>
            <a:cxnLst/>
            <a:rect l="l" t="t" r="r" b="b"/>
            <a:pathLst>
              <a:path w="1452245" h="154305">
                <a:moveTo>
                  <a:pt x="1451997" y="0"/>
                </a:moveTo>
                <a:lnTo>
                  <a:pt x="1451997" y="30008"/>
                </a:lnTo>
                <a:lnTo>
                  <a:pt x="1451997" y="54515"/>
                </a:lnTo>
                <a:lnTo>
                  <a:pt x="1451997" y="71040"/>
                </a:lnTo>
                <a:lnTo>
                  <a:pt x="1451997" y="77099"/>
                </a:lnTo>
                <a:lnTo>
                  <a:pt x="725998" y="77099"/>
                </a:lnTo>
                <a:lnTo>
                  <a:pt x="725998" y="83159"/>
                </a:lnTo>
                <a:lnTo>
                  <a:pt x="725998" y="99684"/>
                </a:lnTo>
                <a:lnTo>
                  <a:pt x="725998" y="124191"/>
                </a:lnTo>
                <a:lnTo>
                  <a:pt x="725998" y="154199"/>
                </a:lnTo>
                <a:lnTo>
                  <a:pt x="725998" y="124191"/>
                </a:lnTo>
                <a:lnTo>
                  <a:pt x="725998" y="99684"/>
                </a:lnTo>
                <a:lnTo>
                  <a:pt x="725998" y="83159"/>
                </a:lnTo>
                <a:lnTo>
                  <a:pt x="725998" y="77099"/>
                </a:lnTo>
                <a:lnTo>
                  <a:pt x="0" y="77099"/>
                </a:lnTo>
                <a:lnTo>
                  <a:pt x="0" y="77099"/>
                </a:lnTo>
                <a:lnTo>
                  <a:pt x="0" y="1511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8112067" y="3751470"/>
            <a:ext cx="266530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92284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Discriminator output for  generated fake data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G(z)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51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0" name="object 10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Training GANs: Two-player</a:t>
            </a:r>
            <a:r>
              <a:rPr spc="-140" dirty="0"/>
              <a:t> </a:t>
            </a:r>
            <a:r>
              <a:rPr spc="-7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499" y="1129194"/>
            <a:ext cx="9901767" cy="18994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Arial"/>
                <a:cs typeface="Arial"/>
              </a:rPr>
              <a:t>Generator network</a:t>
            </a:r>
            <a:r>
              <a:rPr sz="2133" spc="-7" dirty="0">
                <a:latin typeface="Arial"/>
                <a:cs typeface="Arial"/>
              </a:rPr>
              <a:t>: try to fool the discriminator by generating </a:t>
            </a:r>
            <a:r>
              <a:rPr sz="2133" dirty="0">
                <a:latin typeface="Arial"/>
                <a:cs typeface="Arial"/>
              </a:rPr>
              <a:t>real-looking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Discriminator network</a:t>
            </a:r>
            <a:r>
              <a:rPr sz="2133" spc="-7" dirty="0">
                <a:latin typeface="Arial"/>
                <a:cs typeface="Arial"/>
              </a:rPr>
              <a:t>: try to distinguish between </a:t>
            </a:r>
            <a:r>
              <a:rPr sz="2133" dirty="0">
                <a:latin typeface="Arial"/>
                <a:cs typeface="Arial"/>
              </a:rPr>
              <a:t>real </a:t>
            </a:r>
            <a:r>
              <a:rPr sz="2133" spc="-7" dirty="0">
                <a:latin typeface="Arial"/>
                <a:cs typeface="Arial"/>
              </a:rPr>
              <a:t>and fake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59265">
              <a:spcBef>
                <a:spcPts val="1820"/>
              </a:spcBef>
            </a:pPr>
            <a:r>
              <a:rPr sz="2133" spc="-7" dirty="0">
                <a:latin typeface="Arial"/>
                <a:cs typeface="Arial"/>
              </a:rPr>
              <a:t>Train jointly in </a:t>
            </a:r>
            <a:r>
              <a:rPr sz="2133" b="1" spc="-7" dirty="0">
                <a:latin typeface="Arial"/>
                <a:cs typeface="Arial"/>
              </a:rPr>
              <a:t>minimax</a:t>
            </a:r>
            <a:r>
              <a:rPr sz="2133" b="1" spc="1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game</a:t>
            </a:r>
            <a:endParaRPr sz="2133">
              <a:latin typeface="Arial"/>
              <a:cs typeface="Arial"/>
            </a:endParaRPr>
          </a:p>
          <a:p>
            <a:pPr marL="4221374">
              <a:lnSpc>
                <a:spcPts val="2067"/>
              </a:lnSpc>
              <a:spcBef>
                <a:spcPts val="747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Discriminator outputs likelihood in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(0,1)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real</a:t>
            </a:r>
            <a:r>
              <a:rPr sz="1867" spc="-8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67">
              <a:latin typeface="Arial"/>
              <a:cs typeface="Arial"/>
            </a:endParaRPr>
          </a:p>
          <a:p>
            <a:pPr marL="59265">
              <a:lnSpc>
                <a:spcPts val="2385"/>
              </a:lnSpc>
            </a:pPr>
            <a:r>
              <a:rPr sz="2133" dirty="0">
                <a:latin typeface="Arial"/>
                <a:cs typeface="Arial"/>
              </a:rPr>
              <a:t>Minimax </a:t>
            </a:r>
            <a:r>
              <a:rPr sz="2133" spc="-7" dirty="0">
                <a:latin typeface="Arial"/>
                <a:cs typeface="Arial"/>
              </a:rPr>
              <a:t>objective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function: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9797" y="3097561"/>
            <a:ext cx="9215120" cy="737447"/>
            <a:chOff x="944848" y="2323170"/>
            <a:chExt cx="6911340" cy="553085"/>
          </a:xfrm>
        </p:grpSpPr>
        <p:sp>
          <p:nvSpPr>
            <p:cNvPr id="5" name="object 5"/>
            <p:cNvSpPr/>
            <p:nvPr/>
          </p:nvSpPr>
          <p:spPr>
            <a:xfrm>
              <a:off x="944848" y="2323170"/>
              <a:ext cx="6911111" cy="5349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437543" y="2712169"/>
              <a:ext cx="793115" cy="154305"/>
            </a:xfrm>
            <a:custGeom>
              <a:avLst/>
              <a:gdLst/>
              <a:ahLst/>
              <a:cxnLst/>
              <a:rect l="l" t="t" r="r" b="b"/>
              <a:pathLst>
                <a:path w="793114" h="154305">
                  <a:moveTo>
                    <a:pt x="792898" y="0"/>
                  </a:moveTo>
                  <a:lnTo>
                    <a:pt x="792898" y="30008"/>
                  </a:lnTo>
                  <a:lnTo>
                    <a:pt x="792898" y="54515"/>
                  </a:lnTo>
                  <a:lnTo>
                    <a:pt x="792898" y="71040"/>
                  </a:lnTo>
                  <a:lnTo>
                    <a:pt x="792898" y="77099"/>
                  </a:lnTo>
                  <a:lnTo>
                    <a:pt x="396449" y="77099"/>
                  </a:lnTo>
                  <a:lnTo>
                    <a:pt x="396449" y="83159"/>
                  </a:lnTo>
                  <a:lnTo>
                    <a:pt x="396449" y="99684"/>
                  </a:lnTo>
                  <a:lnTo>
                    <a:pt x="396449" y="124191"/>
                  </a:lnTo>
                  <a:lnTo>
                    <a:pt x="396449" y="154199"/>
                  </a:lnTo>
                  <a:lnTo>
                    <a:pt x="396449" y="124191"/>
                  </a:lnTo>
                  <a:lnTo>
                    <a:pt x="396449" y="99684"/>
                  </a:lnTo>
                  <a:lnTo>
                    <a:pt x="396449" y="83159"/>
                  </a:lnTo>
                  <a:lnTo>
                    <a:pt x="396449" y="77099"/>
                  </a:lnTo>
                  <a:lnTo>
                    <a:pt x="0" y="77099"/>
                  </a:lnTo>
                  <a:lnTo>
                    <a:pt x="0" y="77099"/>
                  </a:lnTo>
                  <a:lnTo>
                    <a:pt x="0" y="15111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44802" y="3751470"/>
            <a:ext cx="21403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5430" marR="6773" indent="-329345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Discriminator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output  for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real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sz="1867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42583" y="3616226"/>
            <a:ext cx="1936327" cy="205740"/>
          </a:xfrm>
          <a:custGeom>
            <a:avLst/>
            <a:gdLst/>
            <a:ahLst/>
            <a:cxnLst/>
            <a:rect l="l" t="t" r="r" b="b"/>
            <a:pathLst>
              <a:path w="1452245" h="154305">
                <a:moveTo>
                  <a:pt x="1451997" y="0"/>
                </a:moveTo>
                <a:lnTo>
                  <a:pt x="1451997" y="30008"/>
                </a:lnTo>
                <a:lnTo>
                  <a:pt x="1451997" y="54515"/>
                </a:lnTo>
                <a:lnTo>
                  <a:pt x="1451997" y="71040"/>
                </a:lnTo>
                <a:lnTo>
                  <a:pt x="1451997" y="77099"/>
                </a:lnTo>
                <a:lnTo>
                  <a:pt x="725998" y="77099"/>
                </a:lnTo>
                <a:lnTo>
                  <a:pt x="725998" y="83159"/>
                </a:lnTo>
                <a:lnTo>
                  <a:pt x="725998" y="99684"/>
                </a:lnTo>
                <a:lnTo>
                  <a:pt x="725998" y="124191"/>
                </a:lnTo>
                <a:lnTo>
                  <a:pt x="725998" y="154199"/>
                </a:lnTo>
                <a:lnTo>
                  <a:pt x="725998" y="124191"/>
                </a:lnTo>
                <a:lnTo>
                  <a:pt x="725998" y="99684"/>
                </a:lnTo>
                <a:lnTo>
                  <a:pt x="725998" y="83159"/>
                </a:lnTo>
                <a:lnTo>
                  <a:pt x="725998" y="77099"/>
                </a:lnTo>
                <a:lnTo>
                  <a:pt x="0" y="77099"/>
                </a:lnTo>
                <a:lnTo>
                  <a:pt x="0" y="77099"/>
                </a:lnTo>
                <a:lnTo>
                  <a:pt x="0" y="1511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8112067" y="3751470"/>
            <a:ext cx="266530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92284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Discriminator output for  generated fake data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G(z)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52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0" name="object 10"/>
          <p:cNvSpPr txBox="1"/>
          <p:nvPr/>
        </p:nvSpPr>
        <p:spPr>
          <a:xfrm>
            <a:off x="308599" y="4599657"/>
            <a:ext cx="10759440" cy="132963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62268" marR="74505" indent="-395383">
              <a:lnSpc>
                <a:spcPct val="101600"/>
              </a:lnSpc>
              <a:spcBef>
                <a:spcPts val="93"/>
              </a:spcBef>
              <a:buChar char="-"/>
              <a:tabLst>
                <a:tab pos="462268" algn="l"/>
                <a:tab pos="463115" algn="l"/>
              </a:tabLst>
            </a:pPr>
            <a:r>
              <a:rPr sz="2133" spc="-7" dirty="0">
                <a:latin typeface="Arial"/>
                <a:cs typeface="Arial"/>
              </a:rPr>
              <a:t>Discriminator </a:t>
            </a:r>
            <a:r>
              <a:rPr sz="2133" dirty="0">
                <a:latin typeface="Arial"/>
                <a:cs typeface="Arial"/>
              </a:rPr>
              <a:t>(θ</a:t>
            </a:r>
            <a:r>
              <a:rPr sz="2100" baseline="-31746" dirty="0">
                <a:latin typeface="Arial"/>
                <a:cs typeface="Arial"/>
              </a:rPr>
              <a:t>d</a:t>
            </a:r>
            <a:r>
              <a:rPr sz="2133" dirty="0">
                <a:latin typeface="Arial"/>
                <a:cs typeface="Arial"/>
              </a:rPr>
              <a:t>) </a:t>
            </a:r>
            <a:r>
              <a:rPr sz="2133" spc="-7" dirty="0">
                <a:latin typeface="Arial"/>
                <a:cs typeface="Arial"/>
              </a:rPr>
              <a:t>wants to </a:t>
            </a:r>
            <a:r>
              <a:rPr sz="2133" b="1" spc="-7" dirty="0">
                <a:latin typeface="Arial"/>
                <a:cs typeface="Arial"/>
              </a:rPr>
              <a:t>maximize objective </a:t>
            </a:r>
            <a:r>
              <a:rPr sz="2133" dirty="0">
                <a:latin typeface="Arial"/>
                <a:cs typeface="Arial"/>
              </a:rPr>
              <a:t>such </a:t>
            </a:r>
            <a:r>
              <a:rPr sz="2133" spc="-7" dirty="0">
                <a:latin typeface="Arial"/>
                <a:cs typeface="Arial"/>
              </a:rPr>
              <a:t>that D(x) is </a:t>
            </a:r>
            <a:r>
              <a:rPr sz="2133" dirty="0">
                <a:latin typeface="Arial"/>
                <a:cs typeface="Arial"/>
              </a:rPr>
              <a:t>close </a:t>
            </a:r>
            <a:r>
              <a:rPr sz="2133" spc="-7" dirty="0">
                <a:latin typeface="Arial"/>
                <a:cs typeface="Arial"/>
              </a:rPr>
              <a:t>to </a:t>
            </a:r>
            <a:r>
              <a:rPr sz="2133" dirty="0">
                <a:latin typeface="Arial"/>
                <a:cs typeface="Arial"/>
              </a:rPr>
              <a:t>1 (real) </a:t>
            </a:r>
            <a:r>
              <a:rPr sz="2133" spc="-7" dirty="0">
                <a:latin typeface="Arial"/>
                <a:cs typeface="Arial"/>
              </a:rPr>
              <a:t>and  D(G(z)) is </a:t>
            </a:r>
            <a:r>
              <a:rPr sz="2133" dirty="0">
                <a:latin typeface="Arial"/>
                <a:cs typeface="Arial"/>
              </a:rPr>
              <a:t>close </a:t>
            </a:r>
            <a:r>
              <a:rPr sz="2133" spc="-7" dirty="0">
                <a:latin typeface="Arial"/>
                <a:cs typeface="Arial"/>
              </a:rPr>
              <a:t>to </a:t>
            </a:r>
            <a:r>
              <a:rPr sz="2133" dirty="0">
                <a:latin typeface="Arial"/>
                <a:cs typeface="Arial"/>
              </a:rPr>
              <a:t>0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(fake)</a:t>
            </a:r>
            <a:endParaRPr sz="2133">
              <a:latin typeface="Arial"/>
              <a:cs typeface="Arial"/>
            </a:endParaRPr>
          </a:p>
          <a:p>
            <a:pPr marL="462268" marR="1338547" indent="-395383">
              <a:lnSpc>
                <a:spcPct val="101600"/>
              </a:lnSpc>
              <a:buChar char="-"/>
              <a:tabLst>
                <a:tab pos="462268" algn="l"/>
                <a:tab pos="463115" algn="l"/>
              </a:tabLst>
            </a:pPr>
            <a:r>
              <a:rPr sz="2133" spc="-7" dirty="0">
                <a:latin typeface="Arial"/>
                <a:cs typeface="Arial"/>
              </a:rPr>
              <a:t>Generator </a:t>
            </a:r>
            <a:r>
              <a:rPr sz="2133" spc="7" dirty="0">
                <a:latin typeface="Arial"/>
                <a:cs typeface="Arial"/>
              </a:rPr>
              <a:t>(θ</a:t>
            </a:r>
            <a:r>
              <a:rPr sz="2100" spc="9" baseline="-31746" dirty="0">
                <a:latin typeface="Arial"/>
                <a:cs typeface="Arial"/>
              </a:rPr>
              <a:t>g</a:t>
            </a:r>
            <a:r>
              <a:rPr sz="2133" spc="7" dirty="0">
                <a:latin typeface="Arial"/>
                <a:cs typeface="Arial"/>
              </a:rPr>
              <a:t>) </a:t>
            </a:r>
            <a:r>
              <a:rPr sz="2133" spc="-7" dirty="0">
                <a:latin typeface="Arial"/>
                <a:cs typeface="Arial"/>
              </a:rPr>
              <a:t>wants to </a:t>
            </a:r>
            <a:r>
              <a:rPr sz="2133" b="1" spc="-7" dirty="0">
                <a:latin typeface="Arial"/>
                <a:cs typeface="Arial"/>
              </a:rPr>
              <a:t>minimize objective </a:t>
            </a:r>
            <a:r>
              <a:rPr sz="2133" dirty="0">
                <a:latin typeface="Arial"/>
                <a:cs typeface="Arial"/>
              </a:rPr>
              <a:t>such </a:t>
            </a:r>
            <a:r>
              <a:rPr sz="2133" spc="-7" dirty="0">
                <a:latin typeface="Arial"/>
                <a:cs typeface="Arial"/>
              </a:rPr>
              <a:t>that D(G(z)) is </a:t>
            </a:r>
            <a:r>
              <a:rPr sz="2133" dirty="0">
                <a:latin typeface="Arial"/>
                <a:cs typeface="Arial"/>
              </a:rPr>
              <a:t>close </a:t>
            </a:r>
            <a:r>
              <a:rPr sz="2133" spc="-7" dirty="0">
                <a:latin typeface="Arial"/>
                <a:cs typeface="Arial"/>
              </a:rPr>
              <a:t>to </a:t>
            </a:r>
            <a:r>
              <a:rPr sz="2133" dirty="0">
                <a:latin typeface="Arial"/>
                <a:cs typeface="Arial"/>
              </a:rPr>
              <a:t>1  (discriminator </a:t>
            </a:r>
            <a:r>
              <a:rPr sz="2133" spc="-7" dirty="0">
                <a:latin typeface="Arial"/>
                <a:cs typeface="Arial"/>
              </a:rPr>
              <a:t>is fooled into thinking generated G(z) is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real)</a:t>
            </a:r>
            <a:endParaRPr sz="213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"/>
                <a:cs typeface="Arial"/>
              </a:rPr>
              <a:t>Training GANs: Two-player</a:t>
            </a:r>
            <a:r>
              <a:rPr sz="4000" spc="-140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game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999" y="1000260"/>
            <a:ext cx="50342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Putting it together: GAN training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4299" y="1547481"/>
            <a:ext cx="8337973" cy="4242647"/>
            <a:chOff x="1578224" y="1160610"/>
            <a:chExt cx="6253480" cy="3181985"/>
          </a:xfrm>
        </p:grpSpPr>
        <p:sp>
          <p:nvSpPr>
            <p:cNvPr id="5" name="object 5"/>
            <p:cNvSpPr/>
            <p:nvPr/>
          </p:nvSpPr>
          <p:spPr>
            <a:xfrm>
              <a:off x="1578224" y="1160610"/>
              <a:ext cx="6253084" cy="31813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892908" y="3299430"/>
              <a:ext cx="5368501" cy="198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915169" y="2354070"/>
              <a:ext cx="3834129" cy="505459"/>
            </a:xfrm>
            <a:custGeom>
              <a:avLst/>
              <a:gdLst/>
              <a:ahLst/>
              <a:cxnLst/>
              <a:rect l="l" t="t" r="r" b="b"/>
              <a:pathLst>
                <a:path w="3834129" h="505460">
                  <a:moveTo>
                    <a:pt x="3833992" y="505198"/>
                  </a:moveTo>
                  <a:lnTo>
                    <a:pt x="0" y="505198"/>
                  </a:lnTo>
                  <a:lnTo>
                    <a:pt x="0" y="0"/>
                  </a:lnTo>
                  <a:lnTo>
                    <a:pt x="3833992" y="0"/>
                  </a:lnTo>
                  <a:lnTo>
                    <a:pt x="3833992" y="505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915169" y="2354070"/>
              <a:ext cx="3834129" cy="505459"/>
            </a:xfrm>
            <a:custGeom>
              <a:avLst/>
              <a:gdLst/>
              <a:ahLst/>
              <a:cxnLst/>
              <a:rect l="l" t="t" r="r" b="b"/>
              <a:pathLst>
                <a:path w="3834129" h="505460">
                  <a:moveTo>
                    <a:pt x="0" y="0"/>
                  </a:moveTo>
                  <a:lnTo>
                    <a:pt x="3833992" y="0"/>
                  </a:lnTo>
                  <a:lnTo>
                    <a:pt x="3833992" y="505198"/>
                  </a:lnTo>
                  <a:lnTo>
                    <a:pt x="0" y="505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98419" y="2312370"/>
              <a:ext cx="3715042" cy="452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454217" y="3573717"/>
              <a:ext cx="2607945" cy="559435"/>
            </a:xfrm>
            <a:custGeom>
              <a:avLst/>
              <a:gdLst/>
              <a:ahLst/>
              <a:cxnLst/>
              <a:rect l="l" t="t" r="r" b="b"/>
              <a:pathLst>
                <a:path w="2607945" h="559435">
                  <a:moveTo>
                    <a:pt x="2607894" y="559198"/>
                  </a:moveTo>
                  <a:lnTo>
                    <a:pt x="0" y="559198"/>
                  </a:lnTo>
                  <a:lnTo>
                    <a:pt x="0" y="0"/>
                  </a:lnTo>
                  <a:lnTo>
                    <a:pt x="2607894" y="0"/>
                  </a:lnTo>
                  <a:lnTo>
                    <a:pt x="2607894" y="559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54217" y="3573717"/>
              <a:ext cx="2607945" cy="559435"/>
            </a:xfrm>
            <a:custGeom>
              <a:avLst/>
              <a:gdLst/>
              <a:ahLst/>
              <a:cxnLst/>
              <a:rect l="l" t="t" r="r" b="b"/>
              <a:pathLst>
                <a:path w="2607945" h="559435">
                  <a:moveTo>
                    <a:pt x="0" y="0"/>
                  </a:moveTo>
                  <a:lnTo>
                    <a:pt x="2607894" y="0"/>
                  </a:lnTo>
                  <a:lnTo>
                    <a:pt x="2607894" y="559198"/>
                  </a:lnTo>
                  <a:lnTo>
                    <a:pt x="0" y="55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38969" y="3573717"/>
              <a:ext cx="2185295" cy="452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11</a:t>
            </a:r>
          </a:p>
          <a:p>
            <a:pPr marL="204888"/>
            <a:r>
              <a:rPr dirty="0"/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Training GANs: Two-player</a:t>
            </a:r>
            <a:r>
              <a:rPr spc="-140" dirty="0"/>
              <a:t> </a:t>
            </a:r>
            <a:r>
              <a:rPr spc="-7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999" y="1000260"/>
            <a:ext cx="50342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Putting it together: GAN training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7363" y="1547481"/>
            <a:ext cx="8895079" cy="4242647"/>
            <a:chOff x="1160522" y="1160610"/>
            <a:chExt cx="6671309" cy="3181985"/>
          </a:xfrm>
        </p:grpSpPr>
        <p:sp>
          <p:nvSpPr>
            <p:cNvPr id="5" name="object 5"/>
            <p:cNvSpPr/>
            <p:nvPr/>
          </p:nvSpPr>
          <p:spPr>
            <a:xfrm>
              <a:off x="1578224" y="1160610"/>
              <a:ext cx="6253084" cy="31813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892908" y="3299430"/>
              <a:ext cx="5368501" cy="198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915169" y="2354070"/>
              <a:ext cx="3834129" cy="505459"/>
            </a:xfrm>
            <a:custGeom>
              <a:avLst/>
              <a:gdLst/>
              <a:ahLst/>
              <a:cxnLst/>
              <a:rect l="l" t="t" r="r" b="b"/>
              <a:pathLst>
                <a:path w="3834129" h="505460">
                  <a:moveTo>
                    <a:pt x="3833992" y="505198"/>
                  </a:moveTo>
                  <a:lnTo>
                    <a:pt x="0" y="505198"/>
                  </a:lnTo>
                  <a:lnTo>
                    <a:pt x="0" y="0"/>
                  </a:lnTo>
                  <a:lnTo>
                    <a:pt x="3833992" y="0"/>
                  </a:lnTo>
                  <a:lnTo>
                    <a:pt x="3833992" y="505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915169" y="2354070"/>
              <a:ext cx="3834129" cy="505459"/>
            </a:xfrm>
            <a:custGeom>
              <a:avLst/>
              <a:gdLst/>
              <a:ahLst/>
              <a:cxnLst/>
              <a:rect l="l" t="t" r="r" b="b"/>
              <a:pathLst>
                <a:path w="3834129" h="505460">
                  <a:moveTo>
                    <a:pt x="0" y="0"/>
                  </a:moveTo>
                  <a:lnTo>
                    <a:pt x="3833992" y="0"/>
                  </a:lnTo>
                  <a:lnTo>
                    <a:pt x="3833992" y="505198"/>
                  </a:lnTo>
                  <a:lnTo>
                    <a:pt x="0" y="505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98419" y="2312370"/>
              <a:ext cx="3715042" cy="452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454218" y="3573717"/>
              <a:ext cx="2607945" cy="559435"/>
            </a:xfrm>
            <a:custGeom>
              <a:avLst/>
              <a:gdLst/>
              <a:ahLst/>
              <a:cxnLst/>
              <a:rect l="l" t="t" r="r" b="b"/>
              <a:pathLst>
                <a:path w="2607945" h="559435">
                  <a:moveTo>
                    <a:pt x="2607894" y="559198"/>
                  </a:moveTo>
                  <a:lnTo>
                    <a:pt x="0" y="559198"/>
                  </a:lnTo>
                  <a:lnTo>
                    <a:pt x="0" y="0"/>
                  </a:lnTo>
                  <a:lnTo>
                    <a:pt x="2607894" y="0"/>
                  </a:lnTo>
                  <a:lnTo>
                    <a:pt x="2607894" y="559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54218" y="3573717"/>
              <a:ext cx="2607945" cy="559435"/>
            </a:xfrm>
            <a:custGeom>
              <a:avLst/>
              <a:gdLst/>
              <a:ahLst/>
              <a:cxnLst/>
              <a:rect l="l" t="t" r="r" b="b"/>
              <a:pathLst>
                <a:path w="2607945" h="559435">
                  <a:moveTo>
                    <a:pt x="0" y="0"/>
                  </a:moveTo>
                  <a:lnTo>
                    <a:pt x="2607894" y="0"/>
                  </a:lnTo>
                  <a:lnTo>
                    <a:pt x="2607894" y="559198"/>
                  </a:lnTo>
                  <a:lnTo>
                    <a:pt x="0" y="559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38969" y="3573717"/>
              <a:ext cx="2185295" cy="452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0047" y="1329847"/>
              <a:ext cx="1357630" cy="445134"/>
            </a:xfrm>
            <a:custGeom>
              <a:avLst/>
              <a:gdLst/>
              <a:ahLst/>
              <a:cxnLst/>
              <a:rect l="l" t="t" r="r" b="b"/>
              <a:pathLst>
                <a:path w="1357630" h="445135">
                  <a:moveTo>
                    <a:pt x="842173" y="0"/>
                  </a:moveTo>
                  <a:lnTo>
                    <a:pt x="1357272" y="0"/>
                  </a:lnTo>
                  <a:lnTo>
                    <a:pt x="1357272" y="188699"/>
                  </a:lnTo>
                  <a:lnTo>
                    <a:pt x="842173" y="188699"/>
                  </a:lnTo>
                  <a:lnTo>
                    <a:pt x="842173" y="0"/>
                  </a:lnTo>
                  <a:close/>
                </a:path>
                <a:path w="1357630" h="445135">
                  <a:moveTo>
                    <a:pt x="0" y="444824"/>
                  </a:moveTo>
                  <a:lnTo>
                    <a:pt x="687611" y="194169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7356" y="1484884"/>
              <a:ext cx="111049" cy="782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6233" y="2322418"/>
            <a:ext cx="1990513" cy="287008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205735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Some find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k=1  more stable,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others use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k &gt;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1,  no best</a:t>
            </a:r>
            <a:r>
              <a:rPr sz="1867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rule.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Recent work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(e.g.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Wasserstein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GAN)  alleviates this  problem, better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stability!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54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6" name="object 16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199384"/>
            <a:ext cx="75514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Training GANs: Two-player</a:t>
            </a:r>
            <a:r>
              <a:rPr spc="-140" dirty="0"/>
              <a:t> </a:t>
            </a:r>
            <a:r>
              <a:rPr spc="-7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499" y="1129194"/>
            <a:ext cx="9901767" cy="13403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Arial"/>
                <a:cs typeface="Arial"/>
              </a:rPr>
              <a:t>Generator network</a:t>
            </a:r>
            <a:r>
              <a:rPr sz="2133" spc="-7" dirty="0">
                <a:latin typeface="Arial"/>
                <a:cs typeface="Arial"/>
              </a:rPr>
              <a:t>: try to fool the discriminator by generating </a:t>
            </a:r>
            <a:r>
              <a:rPr sz="2133" dirty="0">
                <a:latin typeface="Arial"/>
                <a:cs typeface="Arial"/>
              </a:rPr>
              <a:t>real-looking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Discriminator network</a:t>
            </a:r>
            <a:r>
              <a:rPr sz="2133" spc="-7" dirty="0">
                <a:latin typeface="Arial"/>
                <a:cs typeface="Arial"/>
              </a:rPr>
              <a:t>: try to distinguish between </a:t>
            </a:r>
            <a:r>
              <a:rPr sz="2133" dirty="0">
                <a:latin typeface="Arial"/>
                <a:cs typeface="Arial"/>
              </a:rPr>
              <a:t>real </a:t>
            </a:r>
            <a:r>
              <a:rPr sz="2133" spc="-7" dirty="0">
                <a:latin typeface="Arial"/>
                <a:cs typeface="Arial"/>
              </a:rPr>
              <a:t>and fake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200">
              <a:latin typeface="Arial"/>
              <a:cs typeface="Arial"/>
            </a:endParaRPr>
          </a:p>
          <a:p>
            <a:pPr marL="464808" algn="ctr"/>
            <a:r>
              <a:rPr sz="2133" spc="-7" dirty="0">
                <a:latin typeface="Arial"/>
                <a:cs typeface="Arial"/>
              </a:rPr>
              <a:t>Real or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Fake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927" y="5286156"/>
            <a:ext cx="2043853" cy="307777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440"/>
              </a:lnSpc>
            </a:pPr>
            <a:r>
              <a:rPr sz="2133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9894" y="4531791"/>
            <a:ext cx="2796540" cy="369268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53147">
              <a:spcBef>
                <a:spcPts val="320"/>
              </a:spcBef>
            </a:pPr>
            <a:r>
              <a:rPr sz="2133" spc="-7" dirty="0">
                <a:latin typeface="Arial"/>
                <a:cs typeface="Arial"/>
              </a:rPr>
              <a:t>Generator</a:t>
            </a:r>
            <a:r>
              <a:rPr sz="2133" spc="-4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Network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5093" y="3529492"/>
            <a:ext cx="2686473" cy="1005840"/>
            <a:chOff x="2891319" y="2647119"/>
            <a:chExt cx="2014855" cy="754380"/>
          </a:xfrm>
        </p:grpSpPr>
        <p:sp>
          <p:nvSpPr>
            <p:cNvPr id="7" name="object 7"/>
            <p:cNvSpPr/>
            <p:nvPr/>
          </p:nvSpPr>
          <p:spPr>
            <a:xfrm>
              <a:off x="2891319" y="2647697"/>
              <a:ext cx="493148" cy="5128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07293" y="3178893"/>
              <a:ext cx="81999" cy="222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440891" y="2647119"/>
              <a:ext cx="465223" cy="498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6926" y="2769860"/>
            <a:ext cx="2945553" cy="372688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4027" rIns="0" bIns="0" rtlCol="0">
            <a:spAutoFit/>
          </a:bodyPr>
          <a:lstStyle/>
          <a:p>
            <a:pPr marL="147315">
              <a:spcBef>
                <a:spcPts val="347"/>
              </a:spcBef>
            </a:pPr>
            <a:r>
              <a:rPr sz="2133" spc="-7" dirty="0">
                <a:latin typeface="Arial"/>
                <a:cs typeface="Arial"/>
              </a:rPr>
              <a:t>Discriminator</a:t>
            </a:r>
            <a:r>
              <a:rPr sz="2133" spc="-4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Network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21625" y="3192649"/>
            <a:ext cx="2642447" cy="360680"/>
            <a:chOff x="3166218" y="2394487"/>
            <a:chExt cx="1981835" cy="270510"/>
          </a:xfrm>
        </p:grpSpPr>
        <p:sp>
          <p:nvSpPr>
            <p:cNvPr id="12" name="object 12"/>
            <p:cNvSpPr/>
            <p:nvPr/>
          </p:nvSpPr>
          <p:spPr>
            <a:xfrm>
              <a:off x="3175743" y="2436725"/>
              <a:ext cx="831215" cy="218440"/>
            </a:xfrm>
            <a:custGeom>
              <a:avLst/>
              <a:gdLst/>
              <a:ahLst/>
              <a:cxnLst/>
              <a:rect l="l" t="t" r="r" b="b"/>
              <a:pathLst>
                <a:path w="831214" h="218439">
                  <a:moveTo>
                    <a:pt x="0" y="218169"/>
                  </a:moveTo>
                  <a:lnTo>
                    <a:pt x="830848" y="0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989066" y="2396765"/>
              <a:ext cx="110674" cy="799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228241" y="2434595"/>
              <a:ext cx="909955" cy="220345"/>
            </a:xfrm>
            <a:custGeom>
              <a:avLst/>
              <a:gdLst/>
              <a:ahLst/>
              <a:cxnLst/>
              <a:rect l="l" t="t" r="r" b="b"/>
              <a:pathLst>
                <a:path w="909954" h="220344">
                  <a:moveTo>
                    <a:pt x="909798" y="220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4691" y="2394487"/>
              <a:ext cx="110474" cy="80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5434855" y="2473095"/>
            <a:ext cx="109332" cy="296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835597" y="3417193"/>
            <a:ext cx="4905587" cy="2274254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4712" rIns="0" bIns="0" rtlCol="0">
            <a:spAutoFit/>
          </a:bodyPr>
          <a:lstStyle/>
          <a:p>
            <a:pPr marL="85511" marR="2851502" indent="195575">
              <a:lnSpc>
                <a:spcPct val="101600"/>
              </a:lnSpc>
              <a:spcBef>
                <a:spcPts val="272"/>
              </a:spcBef>
            </a:pPr>
            <a:r>
              <a:rPr sz="2133" spc="-7" dirty="0">
                <a:latin typeface="Arial"/>
                <a:cs typeface="Arial"/>
              </a:rPr>
              <a:t>Fake Images  </a:t>
            </a:r>
            <a:r>
              <a:rPr sz="2133" dirty="0">
                <a:latin typeface="Arial"/>
                <a:cs typeface="Arial"/>
              </a:rPr>
              <a:t>(from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generator)</a:t>
            </a:r>
            <a:endParaRPr sz="2133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3267">
              <a:latin typeface="Arial"/>
              <a:cs typeface="Arial"/>
            </a:endParaRPr>
          </a:p>
          <a:p>
            <a:pPr marL="364058"/>
            <a:r>
              <a:rPr sz="2133" spc="-7" dirty="0">
                <a:latin typeface="Arial"/>
                <a:cs typeface="Arial"/>
              </a:rPr>
              <a:t>Random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noise</a:t>
            </a:r>
            <a:endParaRPr sz="21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0332" y="3440039"/>
            <a:ext cx="2153073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300559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Real Images  </a:t>
            </a:r>
            <a:r>
              <a:rPr sz="2133" dirty="0">
                <a:latin typeface="Arial"/>
                <a:cs typeface="Arial"/>
              </a:rPr>
              <a:t>(from </a:t>
            </a:r>
            <a:r>
              <a:rPr sz="2133" spc="-7" dirty="0">
                <a:latin typeface="Arial"/>
                <a:cs typeface="Arial"/>
              </a:rPr>
              <a:t>training</a:t>
            </a:r>
            <a:r>
              <a:rPr sz="2133" spc="-14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set)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3027" y="3534525"/>
            <a:ext cx="657531" cy="677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0" name="object 20"/>
          <p:cNvGrpSpPr/>
          <p:nvPr/>
        </p:nvGrpSpPr>
        <p:grpSpPr>
          <a:xfrm>
            <a:off x="4597158" y="3530277"/>
            <a:ext cx="2632285" cy="664633"/>
            <a:chOff x="3447868" y="2647707"/>
            <a:chExt cx="1974214" cy="498475"/>
          </a:xfrm>
        </p:grpSpPr>
        <p:sp>
          <p:nvSpPr>
            <p:cNvPr id="21" name="object 21"/>
            <p:cNvSpPr/>
            <p:nvPr/>
          </p:nvSpPr>
          <p:spPr>
            <a:xfrm>
              <a:off x="3447868" y="2647707"/>
              <a:ext cx="493148" cy="498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56690" y="2651719"/>
              <a:ext cx="465223" cy="4936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/>
          <p:nvPr/>
        </p:nvSpPr>
        <p:spPr>
          <a:xfrm>
            <a:off x="7296653" y="3535626"/>
            <a:ext cx="620297" cy="6519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4143058" y="4996557"/>
            <a:ext cx="109332" cy="2967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6716224" y="4823214"/>
            <a:ext cx="47074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After training, use generator network to  generate new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images</a:t>
            </a:r>
            <a:endParaRPr sz="2133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55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26" name="object 26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60891" y="5907735"/>
            <a:ext cx="525441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Fake and </a:t>
            </a:r>
            <a:r>
              <a:rPr sz="1067" dirty="0">
                <a:latin typeface="Arial"/>
                <a:cs typeface="Arial"/>
              </a:rPr>
              <a:t>real </a:t>
            </a:r>
            <a:r>
              <a:rPr sz="1067" spc="-7" dirty="0">
                <a:latin typeface="Arial"/>
                <a:cs typeface="Arial"/>
              </a:rPr>
              <a:t>images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Emily Denton et al. 2015. Reproduced with</a:t>
            </a:r>
            <a:r>
              <a:rPr sz="1067" spc="-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965" y="504183"/>
            <a:ext cx="63660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"/>
                <a:cs typeface="Arial"/>
              </a:rPr>
              <a:t>Generative </a:t>
            </a:r>
            <a:r>
              <a:rPr sz="4000" spc="-13" dirty="0">
                <a:latin typeface="Arial"/>
                <a:cs typeface="Arial"/>
              </a:rPr>
              <a:t>Adversarial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4164" y="1907584"/>
            <a:ext cx="4715933" cy="3738880"/>
            <a:chOff x="760623" y="1430688"/>
            <a:chExt cx="3536950" cy="2804160"/>
          </a:xfrm>
        </p:grpSpPr>
        <p:sp>
          <p:nvSpPr>
            <p:cNvPr id="4" name="object 4"/>
            <p:cNvSpPr/>
            <p:nvPr/>
          </p:nvSpPr>
          <p:spPr>
            <a:xfrm>
              <a:off x="760623" y="1430688"/>
              <a:ext cx="3536518" cy="24006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41719" y="3933542"/>
              <a:ext cx="886460" cy="287020"/>
            </a:xfrm>
            <a:custGeom>
              <a:avLst/>
              <a:gdLst/>
              <a:ahLst/>
              <a:cxnLst/>
              <a:rect l="l" t="t" r="r" b="b"/>
              <a:pathLst>
                <a:path w="886460" h="287020">
                  <a:moveTo>
                    <a:pt x="0" y="286799"/>
                  </a:moveTo>
                  <a:lnTo>
                    <a:pt x="88627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99179" y="3874329"/>
              <a:ext cx="166474" cy="118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905538" y="1867277"/>
            <a:ext cx="5162972" cy="3834553"/>
            <a:chOff x="4429153" y="1400457"/>
            <a:chExt cx="3872229" cy="2875915"/>
          </a:xfrm>
        </p:grpSpPr>
        <p:sp>
          <p:nvSpPr>
            <p:cNvPr id="8" name="object 8"/>
            <p:cNvSpPr/>
            <p:nvPr/>
          </p:nvSpPr>
          <p:spPr>
            <a:xfrm>
              <a:off x="4736740" y="1400457"/>
              <a:ext cx="3564452" cy="24308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443441" y="3880417"/>
              <a:ext cx="3234690" cy="381635"/>
            </a:xfrm>
            <a:custGeom>
              <a:avLst/>
              <a:gdLst/>
              <a:ahLst/>
              <a:cxnLst/>
              <a:rect l="l" t="t" r="r" b="b"/>
              <a:pathLst>
                <a:path w="3234690" h="381635">
                  <a:moveTo>
                    <a:pt x="0" y="381049"/>
                  </a:moveTo>
                  <a:lnTo>
                    <a:pt x="323411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657747" y="3819254"/>
              <a:ext cx="162899" cy="122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55554" y="1255597"/>
            <a:ext cx="327914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7" dirty="0">
                <a:latin typeface="Arial"/>
                <a:cs typeface="Arial"/>
              </a:rPr>
              <a:t>Generated</a:t>
            </a:r>
            <a:r>
              <a:rPr sz="2933" spc="-120" dirty="0">
                <a:latin typeface="Arial"/>
                <a:cs typeface="Arial"/>
              </a:rPr>
              <a:t> </a:t>
            </a:r>
            <a:r>
              <a:rPr sz="2933" dirty="0">
                <a:latin typeface="Arial"/>
                <a:cs typeface="Arial"/>
              </a:rPr>
              <a:t>samples</a:t>
            </a:r>
            <a:endParaRPr sz="293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399" y="5597145"/>
            <a:ext cx="6020647" cy="1049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373"/>
              </a:lnSpc>
            </a:pPr>
            <a:r>
              <a:rPr sz="2933" spc="-7" dirty="0">
                <a:latin typeface="Arial"/>
                <a:cs typeface="Arial"/>
              </a:rPr>
              <a:t>Nearest neighbor from training</a:t>
            </a:r>
            <a:r>
              <a:rPr sz="2933" spc="-80" dirty="0">
                <a:latin typeface="Arial"/>
                <a:cs typeface="Arial"/>
              </a:rPr>
              <a:t> </a:t>
            </a:r>
            <a:r>
              <a:rPr sz="2933" dirty="0">
                <a:latin typeface="Arial"/>
                <a:cs typeface="Arial"/>
              </a:rPr>
              <a:t>set</a:t>
            </a:r>
            <a:endParaRPr sz="2933">
              <a:latin typeface="Arial"/>
              <a:cs typeface="Arial"/>
            </a:endParaRPr>
          </a:p>
          <a:p>
            <a:pPr marL="16933">
              <a:spcBef>
                <a:spcPts val="1900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2088" y="5920567"/>
            <a:ext cx="453813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Ian Goodfellow et al., 2014. Reproduced with</a:t>
            </a:r>
            <a:r>
              <a:rPr sz="1067" spc="-87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11</a:t>
            </a:r>
          </a:p>
          <a:p>
            <a:pPr marL="204888"/>
            <a:r>
              <a:rPr dirty="0"/>
              <a:t>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965" y="504183"/>
            <a:ext cx="63660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"/>
                <a:cs typeface="Arial"/>
              </a:rPr>
              <a:t>Generative </a:t>
            </a:r>
            <a:r>
              <a:rPr sz="4000" spc="-13" dirty="0">
                <a:latin typeface="Arial"/>
                <a:cs typeface="Arial"/>
              </a:rPr>
              <a:t>Adversarial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41155" y="1357199"/>
            <a:ext cx="5286587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7" dirty="0">
                <a:latin typeface="Arial"/>
                <a:cs typeface="Arial"/>
              </a:rPr>
              <a:t>Generated </a:t>
            </a:r>
            <a:r>
              <a:rPr sz="2933" dirty="0">
                <a:latin typeface="Arial"/>
                <a:cs typeface="Arial"/>
              </a:rPr>
              <a:t>samples</a:t>
            </a:r>
            <a:r>
              <a:rPr sz="2933" spc="-133" dirty="0">
                <a:latin typeface="Arial"/>
                <a:cs typeface="Arial"/>
              </a:rPr>
              <a:t> </a:t>
            </a:r>
            <a:r>
              <a:rPr sz="2933" dirty="0">
                <a:latin typeface="Arial"/>
                <a:cs typeface="Arial"/>
              </a:rPr>
              <a:t>(CIFAR-10)</a:t>
            </a:r>
            <a:endParaRPr sz="29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3242" y="5165772"/>
            <a:ext cx="1384300" cy="480907"/>
            <a:chOff x="2927431" y="3874329"/>
            <a:chExt cx="1038225" cy="360680"/>
          </a:xfrm>
        </p:grpSpPr>
        <p:sp>
          <p:nvSpPr>
            <p:cNvPr id="5" name="object 5"/>
            <p:cNvSpPr/>
            <p:nvPr/>
          </p:nvSpPr>
          <p:spPr>
            <a:xfrm>
              <a:off x="2941719" y="3933542"/>
              <a:ext cx="886460" cy="287020"/>
            </a:xfrm>
            <a:custGeom>
              <a:avLst/>
              <a:gdLst/>
              <a:ahLst/>
              <a:cxnLst/>
              <a:rect l="l" t="t" r="r" b="b"/>
              <a:pathLst>
                <a:path w="886460" h="287020">
                  <a:moveTo>
                    <a:pt x="0" y="286799"/>
                  </a:moveTo>
                  <a:lnTo>
                    <a:pt x="88627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99179" y="3874329"/>
              <a:ext cx="166474" cy="118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56564" y="1899630"/>
            <a:ext cx="9392920" cy="3801533"/>
            <a:chOff x="942423" y="1424722"/>
            <a:chExt cx="7044690" cy="2851150"/>
          </a:xfrm>
        </p:grpSpPr>
        <p:sp>
          <p:nvSpPr>
            <p:cNvPr id="8" name="object 8"/>
            <p:cNvSpPr/>
            <p:nvPr/>
          </p:nvSpPr>
          <p:spPr>
            <a:xfrm>
              <a:off x="4443441" y="3852567"/>
              <a:ext cx="3008630" cy="408940"/>
            </a:xfrm>
            <a:custGeom>
              <a:avLst/>
              <a:gdLst/>
              <a:ahLst/>
              <a:cxnLst/>
              <a:rect l="l" t="t" r="r" b="b"/>
              <a:pathLst>
                <a:path w="3008629" h="408939">
                  <a:moveTo>
                    <a:pt x="0" y="408899"/>
                  </a:moveTo>
                  <a:lnTo>
                    <a:pt x="300829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431097" y="3791504"/>
              <a:ext cx="163424" cy="122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42423" y="1424722"/>
              <a:ext cx="3454293" cy="23594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2265" y="1434577"/>
              <a:ext cx="3404393" cy="2303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71614" y="202437"/>
            <a:ext cx="305562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Ian Goodfellow et al.,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“Generative  </a:t>
            </a:r>
            <a:r>
              <a:rPr sz="1600" spc="-7" dirty="0">
                <a:latin typeface="Arial"/>
                <a:cs typeface="Arial"/>
              </a:rPr>
              <a:t>Adversarial Nets”, NIPS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399" y="5597145"/>
            <a:ext cx="6020647" cy="1049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373"/>
              </a:lnSpc>
            </a:pPr>
            <a:r>
              <a:rPr sz="2933" spc="-7" dirty="0">
                <a:latin typeface="Arial"/>
                <a:cs typeface="Arial"/>
              </a:rPr>
              <a:t>Nearest neighbor from training</a:t>
            </a:r>
            <a:r>
              <a:rPr sz="2933" spc="-80" dirty="0">
                <a:latin typeface="Arial"/>
                <a:cs typeface="Arial"/>
              </a:rPr>
              <a:t> </a:t>
            </a:r>
            <a:r>
              <a:rPr sz="2933" dirty="0">
                <a:latin typeface="Arial"/>
                <a:cs typeface="Arial"/>
              </a:rPr>
              <a:t>set</a:t>
            </a:r>
            <a:endParaRPr sz="2933">
              <a:latin typeface="Arial"/>
              <a:cs typeface="Arial"/>
            </a:endParaRPr>
          </a:p>
          <a:p>
            <a:pPr marL="16933">
              <a:spcBef>
                <a:spcPts val="1900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2088" y="5920567"/>
            <a:ext cx="453813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Ian Goodfellow et al., 2014. Reproduced with</a:t>
            </a:r>
            <a:r>
              <a:rPr sz="1067" spc="-87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11</a:t>
            </a:r>
          </a:p>
          <a:p>
            <a:pPr marL="204888"/>
            <a:r>
              <a:rPr dirty="0"/>
              <a:t>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832" y="515856"/>
            <a:ext cx="11117579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spc="-7" dirty="0">
                <a:latin typeface="Arial"/>
                <a:cs typeface="Arial"/>
              </a:rPr>
              <a:t>Generative </a:t>
            </a:r>
            <a:r>
              <a:rPr sz="3467" spc="-13" dirty="0">
                <a:latin typeface="Arial"/>
                <a:cs typeface="Arial"/>
              </a:rPr>
              <a:t>Adversarial </a:t>
            </a:r>
            <a:r>
              <a:rPr sz="3467" spc="-7" dirty="0">
                <a:latin typeface="Arial"/>
                <a:cs typeface="Arial"/>
              </a:rPr>
              <a:t>Nets: Convolutional</a:t>
            </a:r>
            <a:r>
              <a:rPr sz="3467" spc="-107" dirty="0">
                <a:latin typeface="Arial"/>
                <a:cs typeface="Arial"/>
              </a:rPr>
              <a:t> </a:t>
            </a:r>
            <a:r>
              <a:rPr sz="3467" spc="-7" dirty="0">
                <a:latin typeface="Arial"/>
                <a:cs typeface="Arial"/>
              </a:rPr>
              <a:t>Architectures</a:t>
            </a:r>
            <a:endParaRPr sz="3467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4665" y="2597095"/>
            <a:ext cx="11341192" cy="2984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67798" y="1555518"/>
            <a:ext cx="1096856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Generator is an upsampling network with fractionally-strided </a:t>
            </a:r>
            <a:r>
              <a:rPr sz="2667" dirty="0">
                <a:latin typeface="Arial"/>
                <a:cs typeface="Arial"/>
              </a:rPr>
              <a:t>convolutions  </a:t>
            </a:r>
            <a:r>
              <a:rPr sz="2667" spc="-7" dirty="0">
                <a:latin typeface="Arial"/>
                <a:cs typeface="Arial"/>
              </a:rPr>
              <a:t>Discriminator is </a:t>
            </a:r>
            <a:r>
              <a:rPr sz="2667" dirty="0">
                <a:latin typeface="Arial"/>
                <a:cs typeface="Arial"/>
              </a:rPr>
              <a:t>a convolutional</a:t>
            </a:r>
            <a:r>
              <a:rPr sz="2667" spc="-2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network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665" y="5805479"/>
            <a:ext cx="1131316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Radford et al, </a:t>
            </a:r>
            <a:r>
              <a:rPr sz="1600" dirty="0">
                <a:latin typeface="Arial"/>
                <a:cs typeface="Arial"/>
              </a:rPr>
              <a:t>“Unsupervised </a:t>
            </a:r>
            <a:r>
              <a:rPr sz="1600" spc="-7" dirty="0">
                <a:latin typeface="Arial"/>
                <a:cs typeface="Arial"/>
              </a:rPr>
              <a:t>Representation Learning with Deep Convolutional Generative Adversarial Networks”, ICLR</a:t>
            </a:r>
            <a:r>
              <a:rPr sz="1600" spc="-6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11</a:t>
            </a:r>
          </a:p>
          <a:p>
            <a:pPr marL="204888"/>
            <a:r>
              <a:rPr dirty="0"/>
              <a:t>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2251" y="1328001"/>
            <a:ext cx="10295559" cy="416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375064" y="4951499"/>
            <a:ext cx="18609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Generator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665" y="5805479"/>
            <a:ext cx="1131316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Radford et al, </a:t>
            </a:r>
            <a:r>
              <a:rPr sz="1600" dirty="0">
                <a:latin typeface="Arial"/>
                <a:cs typeface="Arial"/>
              </a:rPr>
              <a:t>“Unsupervised </a:t>
            </a:r>
            <a:r>
              <a:rPr sz="1600" spc="-7" dirty="0">
                <a:latin typeface="Arial"/>
                <a:cs typeface="Arial"/>
              </a:rPr>
              <a:t>Representation Learning with Deep Convolutional Generative Adversarial Networks”, ICLR</a:t>
            </a:r>
            <a:r>
              <a:rPr sz="1600" spc="-6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11</a:t>
            </a:r>
          </a:p>
          <a:p>
            <a:pPr marL="204888"/>
            <a:r>
              <a:rPr dirty="0"/>
              <a:t>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832" y="515856"/>
            <a:ext cx="11117579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spc="-7" dirty="0">
                <a:latin typeface="Arial"/>
                <a:cs typeface="Arial"/>
              </a:rPr>
              <a:t>Generative </a:t>
            </a:r>
            <a:r>
              <a:rPr sz="3467" spc="-13" dirty="0">
                <a:latin typeface="Arial"/>
                <a:cs typeface="Arial"/>
              </a:rPr>
              <a:t>Adversarial </a:t>
            </a:r>
            <a:r>
              <a:rPr sz="3467" spc="-7" dirty="0">
                <a:latin typeface="Arial"/>
                <a:cs typeface="Arial"/>
              </a:rPr>
              <a:t>Nets: Convolutional</a:t>
            </a:r>
            <a:r>
              <a:rPr sz="3467" spc="-107" dirty="0">
                <a:latin typeface="Arial"/>
                <a:cs typeface="Arial"/>
              </a:rPr>
              <a:t> </a:t>
            </a:r>
            <a:r>
              <a:rPr sz="3467" spc="-7" dirty="0">
                <a:latin typeface="Arial"/>
                <a:cs typeface="Arial"/>
              </a:rPr>
              <a:t>Architectures</a:t>
            </a:r>
            <a:endParaRPr sz="34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8439194-29E3-48BF-87CF-F5FD1D37BC72}"/>
              </a:ext>
            </a:extLst>
          </p:cNvPr>
          <p:cNvSpPr/>
          <p:nvPr/>
        </p:nvSpPr>
        <p:spPr>
          <a:xfrm>
            <a:off x="0" y="0"/>
            <a:ext cx="3588086" cy="2654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A5F83C4-9F77-45CB-BD0C-86CD0BE96BDD}"/>
              </a:ext>
            </a:extLst>
          </p:cNvPr>
          <p:cNvSpPr txBox="1"/>
          <p:nvPr/>
        </p:nvSpPr>
        <p:spPr>
          <a:xfrm>
            <a:off x="535396" y="2461586"/>
            <a:ext cx="2877221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K-means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0726133-25F3-48D9-8562-B292706D9C9D}"/>
              </a:ext>
            </a:extLst>
          </p:cNvPr>
          <p:cNvSpPr txBox="1"/>
          <p:nvPr/>
        </p:nvSpPr>
        <p:spPr>
          <a:xfrm>
            <a:off x="5959190" y="2256658"/>
            <a:ext cx="5289452" cy="1109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368802" algn="l"/>
              </a:tabLst>
            </a:pPr>
            <a:r>
              <a:rPr sz="2400" spc="-7" dirty="0">
                <a:latin typeface="Arial"/>
                <a:cs typeface="Arial"/>
              </a:rPr>
              <a:t>3-d	2-d</a:t>
            </a:r>
            <a:endParaRPr sz="2400" dirty="0">
              <a:latin typeface="Arial"/>
              <a:cs typeface="Arial"/>
            </a:endParaRPr>
          </a:p>
          <a:p>
            <a:pPr marL="549473" marR="6773" indent="-263307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Principal Component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Analysis  </a:t>
            </a:r>
            <a:r>
              <a:rPr sz="2400" dirty="0">
                <a:latin typeface="Arial"/>
                <a:cs typeface="Arial"/>
              </a:rPr>
              <a:t>(Dimensionality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reduction)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70B8C6-A7B2-4F77-8C61-0EC737BF9FE8}"/>
              </a:ext>
            </a:extLst>
          </p:cNvPr>
          <p:cNvSpPr/>
          <p:nvPr/>
        </p:nvSpPr>
        <p:spPr>
          <a:xfrm>
            <a:off x="4197953" y="144077"/>
            <a:ext cx="7661112" cy="211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F10D2878-975E-4949-BDFD-E7DA5B140C4E}"/>
              </a:ext>
            </a:extLst>
          </p:cNvPr>
          <p:cNvSpPr/>
          <p:nvPr/>
        </p:nvSpPr>
        <p:spPr>
          <a:xfrm>
            <a:off x="411890" y="3164683"/>
            <a:ext cx="3176196" cy="2215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34890B51-688B-44D2-82DE-0C1F2442BA3B}"/>
              </a:ext>
            </a:extLst>
          </p:cNvPr>
          <p:cNvSpPr txBox="1"/>
          <p:nvPr/>
        </p:nvSpPr>
        <p:spPr>
          <a:xfrm>
            <a:off x="437747" y="5696854"/>
            <a:ext cx="2440665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270080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Autoencoders  </a:t>
            </a:r>
            <a:r>
              <a:rPr sz="2400" dirty="0">
                <a:latin typeface="Arial"/>
                <a:cs typeface="Arial"/>
              </a:rPr>
              <a:t>(Feature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learning)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B8A0A5A8-3422-4FA7-8765-44B3D8C3E50E}"/>
              </a:ext>
            </a:extLst>
          </p:cNvPr>
          <p:cNvSpPr txBox="1"/>
          <p:nvPr/>
        </p:nvSpPr>
        <p:spPr>
          <a:xfrm>
            <a:off x="7801207" y="6095389"/>
            <a:ext cx="37987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2-d density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estimation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70E774C9-82FA-4652-B3D2-E2ACA818850A}"/>
              </a:ext>
            </a:extLst>
          </p:cNvPr>
          <p:cNvSpPr/>
          <p:nvPr/>
        </p:nvSpPr>
        <p:spPr>
          <a:xfrm>
            <a:off x="6564673" y="3795954"/>
            <a:ext cx="2440664" cy="2299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4BFD164C-9FD6-4497-BB76-8F0789ACC5FA}"/>
              </a:ext>
            </a:extLst>
          </p:cNvPr>
          <p:cNvSpPr/>
          <p:nvPr/>
        </p:nvSpPr>
        <p:spPr>
          <a:xfrm>
            <a:off x="9700591" y="4134678"/>
            <a:ext cx="2053662" cy="1581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87597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3662" y="1214631"/>
            <a:ext cx="9812313" cy="4906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4599" y="2517642"/>
            <a:ext cx="1671320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Samples  from the  </a:t>
            </a:r>
            <a:r>
              <a:rPr sz="2667" dirty="0">
                <a:latin typeface="Arial"/>
                <a:cs typeface="Arial"/>
              </a:rPr>
              <a:t>model</a:t>
            </a:r>
            <a:r>
              <a:rPr sz="2667" spc="-13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look  amazing!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065" y="5602279"/>
            <a:ext cx="1253067" cy="4958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72812" marR="6773" indent="-56725">
              <a:lnSpc>
                <a:spcPts val="1893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Radford et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al,  ICLR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8046" y="6081387"/>
            <a:ext cx="410633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667">
              <a:latin typeface="Arial"/>
              <a:cs typeface="Arial"/>
            </a:endParaRPr>
          </a:p>
          <a:p>
            <a:pPr marL="204888"/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6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832" y="515856"/>
            <a:ext cx="11117579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spc="-7" dirty="0"/>
              <a:t>Generative </a:t>
            </a:r>
            <a:r>
              <a:rPr sz="3467" spc="-13" dirty="0"/>
              <a:t>Adversarial </a:t>
            </a:r>
            <a:r>
              <a:rPr sz="3467" spc="-7" dirty="0"/>
              <a:t>Nets: Convolutional</a:t>
            </a:r>
            <a:r>
              <a:rPr sz="3467" spc="-107" dirty="0"/>
              <a:t> </a:t>
            </a:r>
            <a:r>
              <a:rPr sz="3467" spc="-7" dirty="0"/>
              <a:t>Architectures</a:t>
            </a:r>
            <a:endParaRPr sz="3467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393" y="3637531"/>
            <a:ext cx="28278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7"/>
              </a:lnSpc>
            </a:pPr>
            <a:r>
              <a:rPr sz="2667" spc="-7" dirty="0">
                <a:latin typeface="Arial"/>
                <a:cs typeface="Arial"/>
              </a:rPr>
              <a:t>nt</a:t>
            </a:r>
            <a:endParaRPr sz="26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799" y="2369319"/>
            <a:ext cx="1933787" cy="20692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Interpolating  between  </a:t>
            </a:r>
            <a:r>
              <a:rPr sz="2667" dirty="0">
                <a:latin typeface="Arial"/>
                <a:cs typeface="Arial"/>
              </a:rPr>
              <a:t>random  </a:t>
            </a:r>
            <a:r>
              <a:rPr sz="2667" spc="-7" dirty="0">
                <a:latin typeface="Arial"/>
                <a:cs typeface="Arial"/>
              </a:rPr>
              <a:t>points in</a:t>
            </a:r>
            <a:r>
              <a:rPr sz="2667" spc="-12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late  </a:t>
            </a:r>
            <a:r>
              <a:rPr sz="2667" dirty="0">
                <a:latin typeface="Arial"/>
                <a:cs typeface="Arial"/>
              </a:rPr>
              <a:t>space</a:t>
            </a:r>
            <a:endParaRPr sz="266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2428" y="1166332"/>
            <a:ext cx="9786347" cy="4952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832" y="414256"/>
            <a:ext cx="11117579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spc="-7" dirty="0"/>
              <a:t>Generative </a:t>
            </a:r>
            <a:r>
              <a:rPr sz="3467" spc="-13" dirty="0"/>
              <a:t>Adversarial </a:t>
            </a:r>
            <a:r>
              <a:rPr sz="3467" spc="-7" dirty="0"/>
              <a:t>Nets: Convolutional</a:t>
            </a:r>
            <a:r>
              <a:rPr sz="3467" spc="-107" dirty="0"/>
              <a:t> </a:t>
            </a:r>
            <a:r>
              <a:rPr sz="3467" spc="-7" dirty="0"/>
              <a:t>Architectures</a:t>
            </a:r>
            <a:endParaRPr sz="3467"/>
          </a:p>
        </p:txBody>
      </p:sp>
      <p:sp>
        <p:nvSpPr>
          <p:cNvPr id="6" name="object 6"/>
          <p:cNvSpPr txBox="1"/>
          <p:nvPr/>
        </p:nvSpPr>
        <p:spPr>
          <a:xfrm>
            <a:off x="120065" y="5602279"/>
            <a:ext cx="1253067" cy="4958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72812" marR="6773" indent="-56725">
              <a:lnSpc>
                <a:spcPts val="1893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Radford et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al,  ICLR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8046" y="6081387"/>
            <a:ext cx="410633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667">
              <a:latin typeface="Arial"/>
              <a:cs typeface="Arial"/>
            </a:endParaRPr>
          </a:p>
          <a:p>
            <a:pPr marL="204888"/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599" y="321384"/>
            <a:ext cx="11540067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/>
              <a:t>Generative </a:t>
            </a:r>
            <a:r>
              <a:rPr sz="3733" spc="-13" dirty="0"/>
              <a:t>Adversarial </a:t>
            </a:r>
            <a:r>
              <a:rPr sz="3733" spc="-7" dirty="0"/>
              <a:t>Nets: Interpretable </a:t>
            </a:r>
            <a:r>
              <a:rPr sz="3733" spc="-13" dirty="0"/>
              <a:t>Vector</a:t>
            </a:r>
            <a:r>
              <a:rPr sz="3733" spc="-113" dirty="0"/>
              <a:t> </a:t>
            </a:r>
            <a:r>
              <a:rPr sz="3733" dirty="0"/>
              <a:t>Math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2179712" y="1841796"/>
            <a:ext cx="5970693" cy="3017520"/>
            <a:chOff x="1634784" y="1381347"/>
            <a:chExt cx="4478020" cy="2263140"/>
          </a:xfrm>
        </p:grpSpPr>
        <p:sp>
          <p:nvSpPr>
            <p:cNvPr id="4" name="object 4"/>
            <p:cNvSpPr/>
            <p:nvPr/>
          </p:nvSpPr>
          <p:spPr>
            <a:xfrm>
              <a:off x="2075620" y="1381347"/>
              <a:ext cx="4036947" cy="22629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49071" y="1453497"/>
              <a:ext cx="401320" cy="2038350"/>
            </a:xfrm>
            <a:custGeom>
              <a:avLst/>
              <a:gdLst/>
              <a:ahLst/>
              <a:cxnLst/>
              <a:rect l="l" t="t" r="r" b="b"/>
              <a:pathLst>
                <a:path w="401319" h="2038350">
                  <a:moveTo>
                    <a:pt x="401099" y="2038195"/>
                  </a:moveTo>
                  <a:lnTo>
                    <a:pt x="360681" y="2032344"/>
                  </a:lnTo>
                  <a:lnTo>
                    <a:pt x="323036" y="2015562"/>
                  </a:lnTo>
                  <a:lnTo>
                    <a:pt x="288970" y="1989008"/>
                  </a:lnTo>
                  <a:lnTo>
                    <a:pt x="259289" y="1953839"/>
                  </a:lnTo>
                  <a:lnTo>
                    <a:pt x="234800" y="1911216"/>
                  </a:lnTo>
                  <a:lnTo>
                    <a:pt x="216309" y="1862295"/>
                  </a:lnTo>
                  <a:lnTo>
                    <a:pt x="204624" y="1808236"/>
                  </a:lnTo>
                  <a:lnTo>
                    <a:pt x="200549" y="1750196"/>
                  </a:lnTo>
                  <a:lnTo>
                    <a:pt x="200549" y="1285697"/>
                  </a:lnTo>
                  <a:lnTo>
                    <a:pt x="196475" y="1227657"/>
                  </a:lnTo>
                  <a:lnTo>
                    <a:pt x="184789" y="1173598"/>
                  </a:lnTo>
                  <a:lnTo>
                    <a:pt x="166298" y="1124677"/>
                  </a:lnTo>
                  <a:lnTo>
                    <a:pt x="141809" y="1082054"/>
                  </a:lnTo>
                  <a:lnTo>
                    <a:pt x="112128" y="1046885"/>
                  </a:lnTo>
                  <a:lnTo>
                    <a:pt x="78062" y="1020331"/>
                  </a:lnTo>
                  <a:lnTo>
                    <a:pt x="40417" y="1003549"/>
                  </a:lnTo>
                  <a:lnTo>
                    <a:pt x="0" y="997697"/>
                  </a:lnTo>
                  <a:lnTo>
                    <a:pt x="40417" y="991846"/>
                  </a:lnTo>
                  <a:lnTo>
                    <a:pt x="78062" y="975065"/>
                  </a:lnTo>
                  <a:lnTo>
                    <a:pt x="112128" y="948512"/>
                  </a:lnTo>
                  <a:lnTo>
                    <a:pt x="141809" y="913345"/>
                  </a:lnTo>
                  <a:lnTo>
                    <a:pt x="166298" y="870722"/>
                  </a:lnTo>
                  <a:lnTo>
                    <a:pt x="184789" y="821801"/>
                  </a:lnTo>
                  <a:lnTo>
                    <a:pt x="196475" y="767742"/>
                  </a:lnTo>
                  <a:lnTo>
                    <a:pt x="200549" y="709701"/>
                  </a:lnTo>
                  <a:lnTo>
                    <a:pt x="200549" y="287996"/>
                  </a:lnTo>
                  <a:lnTo>
                    <a:pt x="204624" y="229955"/>
                  </a:lnTo>
                  <a:lnTo>
                    <a:pt x="216309" y="175896"/>
                  </a:lnTo>
                  <a:lnTo>
                    <a:pt x="234800" y="126975"/>
                  </a:lnTo>
                  <a:lnTo>
                    <a:pt x="259289" y="84352"/>
                  </a:lnTo>
                  <a:lnTo>
                    <a:pt x="288970" y="49185"/>
                  </a:lnTo>
                  <a:lnTo>
                    <a:pt x="323036" y="22632"/>
                  </a:lnTo>
                  <a:lnTo>
                    <a:pt x="360681" y="5851"/>
                  </a:lnTo>
                  <a:lnTo>
                    <a:pt x="4010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45163" y="1380943"/>
            <a:ext cx="71551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622061" algn="l"/>
                <a:tab pos="5294073" algn="l"/>
              </a:tabLst>
            </a:pPr>
            <a:r>
              <a:rPr sz="2667" spc="-7" dirty="0">
                <a:latin typeface="Arial"/>
                <a:cs typeface="Arial"/>
              </a:rPr>
              <a:t>Smiling</a:t>
            </a:r>
            <a:r>
              <a:rPr sz="2667" spc="-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	Neutral</a:t>
            </a:r>
            <a:r>
              <a:rPr sz="266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	Neutral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man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62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7" name="object 7"/>
          <p:cNvSpPr txBox="1"/>
          <p:nvPr/>
        </p:nvSpPr>
        <p:spPr>
          <a:xfrm>
            <a:off x="613966" y="2598885"/>
            <a:ext cx="134704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Samples  from the  </a:t>
            </a:r>
            <a:r>
              <a:rPr sz="2667" dirty="0">
                <a:latin typeface="Arial"/>
                <a:cs typeface="Arial"/>
              </a:rPr>
              <a:t>model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03981" y="1274004"/>
            <a:ext cx="22792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"/>
                <a:cs typeface="Arial"/>
              </a:rPr>
              <a:t>Radford et al, ICLR</a:t>
            </a:r>
            <a:r>
              <a:rPr sz="1600" spc="-10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9712" y="1841796"/>
            <a:ext cx="5977467" cy="4248573"/>
            <a:chOff x="1634784" y="1381347"/>
            <a:chExt cx="4483100" cy="3186430"/>
          </a:xfrm>
        </p:grpSpPr>
        <p:sp>
          <p:nvSpPr>
            <p:cNvPr id="3" name="object 3"/>
            <p:cNvSpPr/>
            <p:nvPr/>
          </p:nvSpPr>
          <p:spPr>
            <a:xfrm>
              <a:off x="2075625" y="1381347"/>
              <a:ext cx="4042261" cy="31858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649071" y="1453497"/>
              <a:ext cx="401320" cy="2038350"/>
            </a:xfrm>
            <a:custGeom>
              <a:avLst/>
              <a:gdLst/>
              <a:ahLst/>
              <a:cxnLst/>
              <a:rect l="l" t="t" r="r" b="b"/>
              <a:pathLst>
                <a:path w="401319" h="2038350">
                  <a:moveTo>
                    <a:pt x="401099" y="2038195"/>
                  </a:moveTo>
                  <a:lnTo>
                    <a:pt x="360681" y="2032344"/>
                  </a:lnTo>
                  <a:lnTo>
                    <a:pt x="323036" y="2015562"/>
                  </a:lnTo>
                  <a:lnTo>
                    <a:pt x="288970" y="1989008"/>
                  </a:lnTo>
                  <a:lnTo>
                    <a:pt x="259289" y="1953839"/>
                  </a:lnTo>
                  <a:lnTo>
                    <a:pt x="234800" y="1911216"/>
                  </a:lnTo>
                  <a:lnTo>
                    <a:pt x="216309" y="1862295"/>
                  </a:lnTo>
                  <a:lnTo>
                    <a:pt x="204624" y="1808236"/>
                  </a:lnTo>
                  <a:lnTo>
                    <a:pt x="200549" y="1750196"/>
                  </a:lnTo>
                  <a:lnTo>
                    <a:pt x="200549" y="1285697"/>
                  </a:lnTo>
                  <a:lnTo>
                    <a:pt x="196475" y="1227657"/>
                  </a:lnTo>
                  <a:lnTo>
                    <a:pt x="184789" y="1173598"/>
                  </a:lnTo>
                  <a:lnTo>
                    <a:pt x="166298" y="1124677"/>
                  </a:lnTo>
                  <a:lnTo>
                    <a:pt x="141809" y="1082054"/>
                  </a:lnTo>
                  <a:lnTo>
                    <a:pt x="112128" y="1046885"/>
                  </a:lnTo>
                  <a:lnTo>
                    <a:pt x="78062" y="1020331"/>
                  </a:lnTo>
                  <a:lnTo>
                    <a:pt x="40417" y="1003549"/>
                  </a:lnTo>
                  <a:lnTo>
                    <a:pt x="0" y="997697"/>
                  </a:lnTo>
                  <a:lnTo>
                    <a:pt x="40417" y="991846"/>
                  </a:lnTo>
                  <a:lnTo>
                    <a:pt x="78062" y="975065"/>
                  </a:lnTo>
                  <a:lnTo>
                    <a:pt x="112128" y="948512"/>
                  </a:lnTo>
                  <a:lnTo>
                    <a:pt x="141809" y="913345"/>
                  </a:lnTo>
                  <a:lnTo>
                    <a:pt x="166298" y="870722"/>
                  </a:lnTo>
                  <a:lnTo>
                    <a:pt x="184789" y="821801"/>
                  </a:lnTo>
                  <a:lnTo>
                    <a:pt x="196475" y="767742"/>
                  </a:lnTo>
                  <a:lnTo>
                    <a:pt x="200549" y="709701"/>
                  </a:lnTo>
                  <a:lnTo>
                    <a:pt x="200549" y="287996"/>
                  </a:lnTo>
                  <a:lnTo>
                    <a:pt x="204624" y="229955"/>
                  </a:lnTo>
                  <a:lnTo>
                    <a:pt x="216309" y="175896"/>
                  </a:lnTo>
                  <a:lnTo>
                    <a:pt x="234800" y="126975"/>
                  </a:lnTo>
                  <a:lnTo>
                    <a:pt x="259289" y="84352"/>
                  </a:lnTo>
                  <a:lnTo>
                    <a:pt x="288970" y="49185"/>
                  </a:lnTo>
                  <a:lnTo>
                    <a:pt x="323036" y="22632"/>
                  </a:lnTo>
                  <a:lnTo>
                    <a:pt x="360681" y="5851"/>
                  </a:lnTo>
                  <a:lnTo>
                    <a:pt x="4010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45163" y="1380943"/>
            <a:ext cx="71551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622061" algn="l"/>
                <a:tab pos="5294073" algn="l"/>
              </a:tabLst>
            </a:pPr>
            <a:r>
              <a:rPr sz="2667" spc="-7" dirty="0">
                <a:latin typeface="Arial"/>
                <a:cs typeface="Arial"/>
              </a:rPr>
              <a:t>Smiling</a:t>
            </a:r>
            <a:r>
              <a:rPr sz="2667" spc="-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	Neutral</a:t>
            </a:r>
            <a:r>
              <a:rPr sz="266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	Neutral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man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565" y="4771291"/>
            <a:ext cx="1689947" cy="121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latin typeface="Arial"/>
                <a:cs typeface="Arial"/>
              </a:rPr>
              <a:t>Average</a:t>
            </a:r>
            <a:r>
              <a:rPr sz="2667" spc="-73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Z</a:t>
            </a:r>
            <a:endParaRPr sz="2667">
              <a:latin typeface="Arial"/>
              <a:cs typeface="Arial"/>
            </a:endParaRPr>
          </a:p>
          <a:p>
            <a:pPr marL="16933" marR="6773"/>
            <a:r>
              <a:rPr sz="2667" dirty="0">
                <a:latin typeface="Arial"/>
                <a:cs typeface="Arial"/>
              </a:rPr>
              <a:t>vectors,</a:t>
            </a:r>
            <a:r>
              <a:rPr sz="2667" spc="-14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do  arithmetic</a:t>
            </a:r>
            <a:endParaRPr sz="26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63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6" name="object 6"/>
          <p:cNvSpPr txBox="1"/>
          <p:nvPr/>
        </p:nvSpPr>
        <p:spPr>
          <a:xfrm>
            <a:off x="613966" y="2598885"/>
            <a:ext cx="134704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Samples  from the  </a:t>
            </a:r>
            <a:r>
              <a:rPr sz="2667" dirty="0">
                <a:latin typeface="Arial"/>
                <a:cs typeface="Arial"/>
              </a:rPr>
              <a:t>model</a:t>
            </a:r>
            <a:endParaRPr sz="26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03981" y="1274004"/>
            <a:ext cx="22792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"/>
                <a:cs typeface="Arial"/>
              </a:rPr>
              <a:t>Radford et al, ICLR</a:t>
            </a:r>
            <a:r>
              <a:rPr sz="1600" spc="-10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2599" y="321384"/>
            <a:ext cx="11540067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/>
              <a:t>Generative </a:t>
            </a:r>
            <a:r>
              <a:rPr sz="3733" spc="-13" dirty="0"/>
              <a:t>Adversarial </a:t>
            </a:r>
            <a:r>
              <a:rPr sz="3733" spc="-7" dirty="0"/>
              <a:t>Nets: Interpretable </a:t>
            </a:r>
            <a:r>
              <a:rPr sz="3733" spc="-13" dirty="0"/>
              <a:t>Vector</a:t>
            </a:r>
            <a:r>
              <a:rPr sz="3733" spc="-113" dirty="0"/>
              <a:t> </a:t>
            </a:r>
            <a:r>
              <a:rPr sz="3733" dirty="0"/>
              <a:t>Math</a:t>
            </a:r>
            <a:endParaRPr sz="3733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7507" y="1841796"/>
            <a:ext cx="9424467" cy="4247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645163" y="1380943"/>
            <a:ext cx="71551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622061" algn="l"/>
                <a:tab pos="5294073" algn="l"/>
              </a:tabLst>
            </a:pPr>
            <a:r>
              <a:rPr sz="2667" spc="-7" dirty="0">
                <a:latin typeface="Arial"/>
                <a:cs typeface="Arial"/>
              </a:rPr>
              <a:t>Smiling</a:t>
            </a:r>
            <a:r>
              <a:rPr sz="2667" spc="-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	Neutral</a:t>
            </a:r>
            <a:r>
              <a:rPr sz="266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	Neutral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man</a:t>
            </a:r>
            <a:endParaRPr sz="26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8114" y="2420741"/>
            <a:ext cx="18923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Smiling</a:t>
            </a:r>
            <a:r>
              <a:rPr sz="2667" spc="-120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Man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8762" y="1937996"/>
            <a:ext cx="535093" cy="2717800"/>
          </a:xfrm>
          <a:custGeom>
            <a:avLst/>
            <a:gdLst/>
            <a:ahLst/>
            <a:cxnLst/>
            <a:rect l="l" t="t" r="r" b="b"/>
            <a:pathLst>
              <a:path w="401319" h="2038350">
                <a:moveTo>
                  <a:pt x="401099" y="2038195"/>
                </a:moveTo>
                <a:lnTo>
                  <a:pt x="360681" y="2032344"/>
                </a:lnTo>
                <a:lnTo>
                  <a:pt x="323036" y="2015562"/>
                </a:lnTo>
                <a:lnTo>
                  <a:pt x="288970" y="1989008"/>
                </a:lnTo>
                <a:lnTo>
                  <a:pt x="259289" y="1953839"/>
                </a:lnTo>
                <a:lnTo>
                  <a:pt x="234800" y="1911216"/>
                </a:lnTo>
                <a:lnTo>
                  <a:pt x="216309" y="1862295"/>
                </a:lnTo>
                <a:lnTo>
                  <a:pt x="204624" y="1808236"/>
                </a:lnTo>
                <a:lnTo>
                  <a:pt x="200549" y="1750196"/>
                </a:lnTo>
                <a:lnTo>
                  <a:pt x="200549" y="1285697"/>
                </a:lnTo>
                <a:lnTo>
                  <a:pt x="196475" y="1227657"/>
                </a:lnTo>
                <a:lnTo>
                  <a:pt x="184789" y="1173598"/>
                </a:lnTo>
                <a:lnTo>
                  <a:pt x="166298" y="1124677"/>
                </a:lnTo>
                <a:lnTo>
                  <a:pt x="141809" y="1082054"/>
                </a:lnTo>
                <a:lnTo>
                  <a:pt x="112128" y="1046885"/>
                </a:lnTo>
                <a:lnTo>
                  <a:pt x="78062" y="1020331"/>
                </a:lnTo>
                <a:lnTo>
                  <a:pt x="40417" y="1003549"/>
                </a:lnTo>
                <a:lnTo>
                  <a:pt x="0" y="997697"/>
                </a:lnTo>
                <a:lnTo>
                  <a:pt x="40417" y="991846"/>
                </a:lnTo>
                <a:lnTo>
                  <a:pt x="78062" y="975065"/>
                </a:lnTo>
                <a:lnTo>
                  <a:pt x="112128" y="948512"/>
                </a:lnTo>
                <a:lnTo>
                  <a:pt x="141809" y="913345"/>
                </a:lnTo>
                <a:lnTo>
                  <a:pt x="166298" y="870722"/>
                </a:lnTo>
                <a:lnTo>
                  <a:pt x="184789" y="821801"/>
                </a:lnTo>
                <a:lnTo>
                  <a:pt x="196475" y="767742"/>
                </a:lnTo>
                <a:lnTo>
                  <a:pt x="200549" y="709701"/>
                </a:lnTo>
                <a:lnTo>
                  <a:pt x="200549" y="287996"/>
                </a:lnTo>
                <a:lnTo>
                  <a:pt x="204624" y="229955"/>
                </a:lnTo>
                <a:lnTo>
                  <a:pt x="216309" y="175896"/>
                </a:lnTo>
                <a:lnTo>
                  <a:pt x="234800" y="126975"/>
                </a:lnTo>
                <a:lnTo>
                  <a:pt x="259289" y="84352"/>
                </a:lnTo>
                <a:lnTo>
                  <a:pt x="288970" y="49185"/>
                </a:lnTo>
                <a:lnTo>
                  <a:pt x="323036" y="22632"/>
                </a:lnTo>
                <a:lnTo>
                  <a:pt x="360681" y="5851"/>
                </a:lnTo>
                <a:lnTo>
                  <a:pt x="4010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13966" y="2598885"/>
            <a:ext cx="134704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Samples  from the  </a:t>
            </a:r>
            <a:r>
              <a:rPr sz="2667" dirty="0">
                <a:latin typeface="Arial"/>
                <a:cs typeface="Arial"/>
              </a:rPr>
              <a:t>model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565" y="4771291"/>
            <a:ext cx="1689947" cy="121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latin typeface="Arial"/>
                <a:cs typeface="Arial"/>
              </a:rPr>
              <a:t>Average</a:t>
            </a:r>
            <a:r>
              <a:rPr sz="2667" spc="-73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Z</a:t>
            </a:r>
            <a:endParaRPr sz="2667">
              <a:latin typeface="Arial"/>
              <a:cs typeface="Arial"/>
            </a:endParaRPr>
          </a:p>
          <a:p>
            <a:pPr marL="16933" marR="6773"/>
            <a:r>
              <a:rPr sz="2667" dirty="0">
                <a:latin typeface="Arial"/>
                <a:cs typeface="Arial"/>
              </a:rPr>
              <a:t>vectors,</a:t>
            </a:r>
            <a:r>
              <a:rPr sz="2667" spc="-14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do  arithmetic</a:t>
            </a:r>
            <a:endParaRPr sz="26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64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7" name="object 7"/>
          <p:cNvSpPr txBox="1"/>
          <p:nvPr/>
        </p:nvSpPr>
        <p:spPr>
          <a:xfrm>
            <a:off x="9703981" y="1274004"/>
            <a:ext cx="22792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"/>
                <a:cs typeface="Arial"/>
              </a:rPr>
              <a:t>Radford et al, ICLR</a:t>
            </a:r>
            <a:r>
              <a:rPr sz="1600" spc="-10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2599" y="321384"/>
            <a:ext cx="11540067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/>
              <a:t>Generative </a:t>
            </a:r>
            <a:r>
              <a:rPr sz="3733" spc="-13" dirty="0"/>
              <a:t>Adversarial </a:t>
            </a:r>
            <a:r>
              <a:rPr sz="3733" spc="-7" dirty="0"/>
              <a:t>Nets: Interpretable </a:t>
            </a:r>
            <a:r>
              <a:rPr sz="3733" spc="-13" dirty="0"/>
              <a:t>Vector</a:t>
            </a:r>
            <a:r>
              <a:rPr sz="3733" spc="-113" dirty="0"/>
              <a:t> </a:t>
            </a:r>
            <a:r>
              <a:rPr sz="3733" dirty="0"/>
              <a:t>Math</a:t>
            </a:r>
            <a:endParaRPr sz="3733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3090" y="1778364"/>
            <a:ext cx="5427721" cy="4357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84699" y="5520064"/>
            <a:ext cx="1253067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Radford et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al,  ICLR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130728" y="8108516"/>
            <a:ext cx="592667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12</a:t>
            </a:r>
          </a:p>
          <a:p>
            <a:pPr marL="204888"/>
            <a:r>
              <a:rPr dirty="0"/>
              <a:t>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dirty="0"/>
              <a:t>May </a:t>
            </a:r>
            <a:r>
              <a:rPr spc="-7" dirty="0"/>
              <a:t>18,</a:t>
            </a:r>
            <a:r>
              <a:rPr spc="-127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3964" y="1293183"/>
            <a:ext cx="81127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468818" algn="l"/>
                <a:tab pos="5235656" algn="l"/>
              </a:tabLst>
            </a:pPr>
            <a:r>
              <a:rPr sz="4000" spc="-9" baseline="2777" dirty="0">
                <a:latin typeface="Arial"/>
                <a:cs typeface="Arial"/>
              </a:rPr>
              <a:t>Glasses </a:t>
            </a:r>
            <a:r>
              <a:rPr sz="4000" baseline="2777" dirty="0">
                <a:latin typeface="Arial"/>
                <a:cs typeface="Arial"/>
              </a:rPr>
              <a:t>man	</a:t>
            </a:r>
            <a:r>
              <a:rPr sz="2667" spc="-7" dirty="0">
                <a:latin typeface="Arial"/>
                <a:cs typeface="Arial"/>
              </a:rPr>
              <a:t>No glasses</a:t>
            </a:r>
            <a:r>
              <a:rPr sz="2667" dirty="0">
                <a:latin typeface="Arial"/>
                <a:cs typeface="Arial"/>
              </a:rPr>
              <a:t> man	</a:t>
            </a:r>
            <a:r>
              <a:rPr sz="2667" spc="-7" dirty="0">
                <a:latin typeface="Arial"/>
                <a:cs typeface="Arial"/>
              </a:rPr>
              <a:t>No glasses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599" y="321384"/>
            <a:ext cx="11540067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Generative </a:t>
            </a:r>
            <a:r>
              <a:rPr sz="3733" spc="-13" dirty="0">
                <a:latin typeface="Arial"/>
                <a:cs typeface="Arial"/>
              </a:rPr>
              <a:t>Adversarial </a:t>
            </a:r>
            <a:r>
              <a:rPr sz="3733" spc="-7" dirty="0">
                <a:latin typeface="Arial"/>
                <a:cs typeface="Arial"/>
              </a:rPr>
              <a:t>Nets: Interpretable </a:t>
            </a:r>
            <a:r>
              <a:rPr sz="3733" spc="-13" dirty="0">
                <a:latin typeface="Arial"/>
                <a:cs typeface="Arial"/>
              </a:rPr>
              <a:t>Vector</a:t>
            </a:r>
            <a:r>
              <a:rPr sz="3733" spc="-113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Math</a:t>
            </a:r>
            <a:endParaRPr sz="37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3083" y="1778364"/>
            <a:ext cx="9546980" cy="4357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33964" y="1293183"/>
            <a:ext cx="81127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468818" algn="l"/>
                <a:tab pos="5235656" algn="l"/>
              </a:tabLst>
            </a:pPr>
            <a:r>
              <a:rPr sz="4000" spc="-9" baseline="2777" dirty="0">
                <a:latin typeface="Arial"/>
                <a:cs typeface="Arial"/>
              </a:rPr>
              <a:t>Glasses </a:t>
            </a:r>
            <a:r>
              <a:rPr sz="4000" baseline="2777" dirty="0">
                <a:latin typeface="Arial"/>
                <a:cs typeface="Arial"/>
              </a:rPr>
              <a:t>man	</a:t>
            </a:r>
            <a:r>
              <a:rPr sz="2667" spc="-7" dirty="0">
                <a:latin typeface="Arial"/>
                <a:cs typeface="Arial"/>
              </a:rPr>
              <a:t>No glasses</a:t>
            </a:r>
            <a:r>
              <a:rPr sz="2667" dirty="0">
                <a:latin typeface="Arial"/>
                <a:cs typeface="Arial"/>
              </a:rPr>
              <a:t> man	</a:t>
            </a:r>
            <a:r>
              <a:rPr sz="2667" spc="-7" dirty="0">
                <a:latin typeface="Arial"/>
                <a:cs typeface="Arial"/>
              </a:rPr>
              <a:t>No glasses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woman</a:t>
            </a:r>
            <a:endParaRPr sz="2667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66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4" name="object 4"/>
          <p:cNvSpPr txBox="1"/>
          <p:nvPr/>
        </p:nvSpPr>
        <p:spPr>
          <a:xfrm>
            <a:off x="8646621" y="2428945"/>
            <a:ext cx="31352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Woman with</a:t>
            </a:r>
            <a:r>
              <a:rPr sz="2667" spc="-12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glasses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8680" y="1328969"/>
            <a:ext cx="1253067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Radford et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al,  ICLR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2599" y="321384"/>
            <a:ext cx="11540067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/>
              <a:t>Generative </a:t>
            </a:r>
            <a:r>
              <a:rPr sz="3733" spc="-13" dirty="0"/>
              <a:t>Adversarial </a:t>
            </a:r>
            <a:r>
              <a:rPr sz="3733" spc="-7" dirty="0"/>
              <a:t>Nets: Interpretable </a:t>
            </a:r>
            <a:r>
              <a:rPr sz="3733" spc="-13" dirty="0"/>
              <a:t>Vector</a:t>
            </a:r>
            <a:r>
              <a:rPr sz="3733" spc="-113" dirty="0"/>
              <a:t> </a:t>
            </a:r>
            <a:r>
              <a:rPr sz="3733" dirty="0"/>
              <a:t>Math</a:t>
            </a:r>
            <a:endParaRPr sz="3733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2725" y="1011698"/>
            <a:ext cx="4516120" cy="4679527"/>
            <a:chOff x="2777044" y="758773"/>
            <a:chExt cx="3387090" cy="3509645"/>
          </a:xfrm>
        </p:grpSpPr>
        <p:sp>
          <p:nvSpPr>
            <p:cNvPr id="3" name="object 3"/>
            <p:cNvSpPr/>
            <p:nvPr/>
          </p:nvSpPr>
          <p:spPr>
            <a:xfrm>
              <a:off x="2777044" y="758780"/>
              <a:ext cx="1713621" cy="35093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4530190" y="758773"/>
              <a:ext cx="1507810" cy="2120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490666" y="2945119"/>
              <a:ext cx="1672996" cy="1271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00095" y="5693581"/>
            <a:ext cx="2711027" cy="2837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733" spc="-7" dirty="0">
                <a:latin typeface="Arial"/>
                <a:cs typeface="Arial"/>
              </a:rPr>
              <a:t>CycleGAN. Zhu et al.</a:t>
            </a:r>
            <a:r>
              <a:rPr sz="1733" spc="-107" dirty="0">
                <a:latin typeface="Arial"/>
                <a:cs typeface="Arial"/>
              </a:rPr>
              <a:t> </a:t>
            </a:r>
            <a:r>
              <a:rPr sz="1733" spc="-7" dirty="0">
                <a:latin typeface="Arial"/>
                <a:cs typeface="Arial"/>
              </a:rPr>
              <a:t>2017.</a:t>
            </a:r>
            <a:endParaRPr sz="1733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066" y="18065"/>
            <a:ext cx="6708140" cy="1010405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26246">
              <a:spcBef>
                <a:spcPts val="920"/>
              </a:spcBef>
            </a:pPr>
            <a:r>
              <a:rPr sz="3733" spc="-7" dirty="0"/>
              <a:t>2017: </a:t>
            </a:r>
            <a:r>
              <a:rPr sz="3733" spc="-13" dirty="0"/>
              <a:t>Year </a:t>
            </a:r>
            <a:r>
              <a:rPr sz="3733" spc="-7" dirty="0"/>
              <a:t>of the</a:t>
            </a:r>
            <a:r>
              <a:rPr sz="3733" spc="-40" dirty="0"/>
              <a:t> </a:t>
            </a:r>
            <a:r>
              <a:rPr sz="3733" spc="-7" dirty="0"/>
              <a:t>GAN</a:t>
            </a:r>
            <a:endParaRPr sz="3733"/>
          </a:p>
          <a:p>
            <a:pPr marL="16933">
              <a:spcBef>
                <a:spcPts val="367"/>
              </a:spcBef>
              <a:tabLst>
                <a:tab pos="3571997" algn="l"/>
              </a:tabLst>
            </a:pPr>
            <a:r>
              <a:rPr sz="1733" spc="-7" dirty="0">
                <a:solidFill>
                  <a:srgbClr val="0000FF"/>
                </a:solidFill>
              </a:rPr>
              <a:t>Better training</a:t>
            </a:r>
            <a:r>
              <a:rPr sz="1733" dirty="0">
                <a:solidFill>
                  <a:srgbClr val="0000FF"/>
                </a:solidFill>
              </a:rPr>
              <a:t> </a:t>
            </a:r>
            <a:r>
              <a:rPr sz="1733" spc="-7" dirty="0">
                <a:solidFill>
                  <a:srgbClr val="0000FF"/>
                </a:solidFill>
              </a:rPr>
              <a:t>and</a:t>
            </a:r>
            <a:r>
              <a:rPr sz="1733" dirty="0">
                <a:solidFill>
                  <a:srgbClr val="0000FF"/>
                </a:solidFill>
              </a:rPr>
              <a:t> </a:t>
            </a:r>
            <a:r>
              <a:rPr sz="1733" spc="-7" dirty="0">
                <a:solidFill>
                  <a:srgbClr val="0000FF"/>
                </a:solidFill>
              </a:rPr>
              <a:t>generation	Source-&gt;Target domain</a:t>
            </a:r>
            <a:r>
              <a:rPr sz="1733" spc="-100" dirty="0">
                <a:solidFill>
                  <a:srgbClr val="0000FF"/>
                </a:solidFill>
              </a:rPr>
              <a:t> </a:t>
            </a:r>
            <a:r>
              <a:rPr sz="1733" spc="-7" dirty="0">
                <a:solidFill>
                  <a:srgbClr val="0000FF"/>
                </a:solidFill>
              </a:rPr>
              <a:t>transfer</a:t>
            </a:r>
            <a:endParaRPr sz="1733"/>
          </a:p>
        </p:txBody>
      </p:sp>
      <p:sp>
        <p:nvSpPr>
          <p:cNvPr id="8" name="object 8"/>
          <p:cNvSpPr/>
          <p:nvPr/>
        </p:nvSpPr>
        <p:spPr>
          <a:xfrm>
            <a:off x="205299" y="1099480"/>
            <a:ext cx="3206304" cy="2605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01066" y="3680702"/>
            <a:ext cx="22919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"/>
                <a:cs typeface="Arial"/>
              </a:rPr>
              <a:t>LSGAN. </a:t>
            </a:r>
            <a:r>
              <a:rPr sz="1600" dirty="0">
                <a:latin typeface="Arial"/>
                <a:cs typeface="Arial"/>
              </a:rPr>
              <a:t>Mao </a:t>
            </a:r>
            <a:r>
              <a:rPr sz="1600" spc="-7" dirty="0">
                <a:latin typeface="Arial"/>
                <a:cs typeface="Arial"/>
              </a:rPr>
              <a:t>et al.</a:t>
            </a:r>
            <a:r>
              <a:rPr sz="1600" spc="-113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2017.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299" y="4009458"/>
            <a:ext cx="3105059" cy="1891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1065" y="5915898"/>
            <a:ext cx="2726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"/>
                <a:cs typeface="Arial"/>
              </a:rPr>
              <a:t>BEGAN. Bertholet et al.</a:t>
            </a:r>
            <a:r>
              <a:rPr sz="1600" spc="-10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2017.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45448" y="4621991"/>
            <a:ext cx="1916296" cy="9635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418537" y="2929960"/>
            <a:ext cx="1597908" cy="15820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8434848" y="5546861"/>
            <a:ext cx="3495040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Pix2pix. Isola 2017. </a:t>
            </a:r>
            <a:r>
              <a:rPr sz="1600" dirty="0">
                <a:latin typeface="Arial"/>
                <a:cs typeface="Arial"/>
              </a:rPr>
              <a:t>Many </a:t>
            </a:r>
            <a:r>
              <a:rPr sz="1600" spc="-7" dirty="0">
                <a:latin typeface="Arial"/>
                <a:cs typeface="Arial"/>
              </a:rPr>
              <a:t>examples at  https://phillipi.github.io/pix2pix/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19816" y="573732"/>
            <a:ext cx="3606085" cy="1670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8355589" y="2036970"/>
            <a:ext cx="2332567" cy="858354"/>
          </a:xfrm>
          <a:prstGeom prst="rect">
            <a:avLst/>
          </a:prstGeom>
        </p:spPr>
        <p:txBody>
          <a:bodyPr vert="horz" wrap="square" lIns="0" tIns="161713" rIns="0" bIns="0" rtlCol="0">
            <a:spAutoFit/>
          </a:bodyPr>
          <a:lstStyle/>
          <a:p>
            <a:pPr marL="51645">
              <a:spcBef>
                <a:spcPts val="1273"/>
              </a:spcBef>
            </a:pPr>
            <a:r>
              <a:rPr sz="1867" spc="-7" dirty="0">
                <a:latin typeface="Arial"/>
                <a:cs typeface="Arial"/>
              </a:rPr>
              <a:t>Reed et al.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1067"/>
              </a:spcBef>
            </a:pPr>
            <a:r>
              <a:rPr sz="1733" dirty="0">
                <a:solidFill>
                  <a:srgbClr val="0000FF"/>
                </a:solidFill>
                <a:latin typeface="Arial"/>
                <a:cs typeface="Arial"/>
              </a:rPr>
              <a:t>Many </a:t>
            </a:r>
            <a:r>
              <a:rPr sz="1733" spc="-7" dirty="0">
                <a:solidFill>
                  <a:srgbClr val="0000FF"/>
                </a:solidFill>
                <a:latin typeface="Arial"/>
                <a:cs typeface="Arial"/>
              </a:rPr>
              <a:t>GAN</a:t>
            </a:r>
            <a:r>
              <a:rPr sz="17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33" spc="-7" dirty="0">
                <a:solidFill>
                  <a:srgbClr val="0000FF"/>
                </a:solidFill>
                <a:latin typeface="Arial"/>
                <a:cs typeface="Arial"/>
              </a:rPr>
              <a:t>applications</a:t>
            </a:r>
            <a:endParaRPr sz="1733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67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942017" y="6273191"/>
            <a:ext cx="208533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/>
              <a:t>May </a:t>
            </a:r>
            <a:r>
              <a:rPr lang="en-US" spc="-7"/>
              <a:t>18,</a:t>
            </a:r>
            <a:r>
              <a:rPr lang="en-US" spc="-127"/>
              <a:t> </a:t>
            </a:r>
            <a:r>
              <a:rPr lang="en-US" spc="-7"/>
              <a:t>2017</a:t>
            </a:r>
            <a:endParaRPr spc="-7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93632" y="6279530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spc="-7" dirty="0"/>
          </a:p>
        </p:txBody>
      </p:sp>
      <p:sp>
        <p:nvSpPr>
          <p:cNvPr id="17" name="object 17"/>
          <p:cNvSpPr txBox="1"/>
          <p:nvPr/>
        </p:nvSpPr>
        <p:spPr>
          <a:xfrm>
            <a:off x="8315583" y="190650"/>
            <a:ext cx="2588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Text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Synthesis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fruit, snow&#10;&#10;Description automatically generated">
            <a:extLst>
              <a:ext uri="{FF2B5EF4-FFF2-40B4-BE49-F238E27FC236}">
                <a16:creationId xmlns:a16="http://schemas.microsoft.com/office/drawing/2014/main" id="{1DB642D6-1F63-41F4-AE66-159F6A73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757D2-18C1-4C4F-BB42-693B4769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6C8E3-1B96-44C5-B5D6-0DF1517F7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hlinkClick r:id="rId3"/>
              </a:rPr>
              <a:t>http://cs231n.stanford.edu/slides/2017/cs231n_2017_lecture13.pdf</a:t>
            </a:r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8440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5" y="352532"/>
            <a:ext cx="9978812" cy="1298709"/>
          </a:xfrm>
          <a:prstGeom prst="rect">
            <a:avLst/>
          </a:prstGeom>
        </p:spPr>
        <p:txBody>
          <a:bodyPr vert="horz" wrap="square" lIns="0" tIns="168485" rIns="0" bIns="0" rtlCol="0">
            <a:spAutoFit/>
          </a:bodyPr>
          <a:lstStyle/>
          <a:p>
            <a:pPr marL="16933">
              <a:spcBef>
                <a:spcPts val="1325"/>
              </a:spcBef>
            </a:pPr>
            <a:r>
              <a:rPr spc="-7" dirty="0"/>
              <a:t>Generative</a:t>
            </a:r>
            <a:r>
              <a:rPr spc="-20" dirty="0"/>
              <a:t> </a:t>
            </a:r>
            <a:r>
              <a:rPr dirty="0"/>
              <a:t>Models</a:t>
            </a:r>
          </a:p>
          <a:p>
            <a:pPr marL="110911">
              <a:spcBef>
                <a:spcPts val="793"/>
              </a:spcBef>
            </a:pPr>
            <a:r>
              <a:rPr sz="2667" spc="-7" dirty="0"/>
              <a:t>Given training data, generate new </a:t>
            </a:r>
            <a:r>
              <a:rPr sz="2667" dirty="0"/>
              <a:t>samples </a:t>
            </a:r>
            <a:r>
              <a:rPr sz="2667" spc="-7" dirty="0"/>
              <a:t>from </a:t>
            </a:r>
            <a:r>
              <a:rPr sz="2667" dirty="0"/>
              <a:t>same</a:t>
            </a:r>
            <a:r>
              <a:rPr sz="2667" spc="-107" dirty="0"/>
              <a:t> </a:t>
            </a:r>
            <a:r>
              <a:rPr sz="2667" spc="-7" dirty="0"/>
              <a:t>distribution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768029" y="1823726"/>
            <a:ext cx="2101427" cy="1254759"/>
            <a:chOff x="1326022" y="1367794"/>
            <a:chExt cx="1576070" cy="941069"/>
          </a:xfrm>
        </p:grpSpPr>
        <p:sp>
          <p:nvSpPr>
            <p:cNvPr id="4" name="object 4"/>
            <p:cNvSpPr/>
            <p:nvPr/>
          </p:nvSpPr>
          <p:spPr>
            <a:xfrm>
              <a:off x="1701196" y="1367794"/>
              <a:ext cx="649481" cy="5959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298092" y="1596574"/>
              <a:ext cx="603988" cy="548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26022" y="1780203"/>
              <a:ext cx="558518" cy="5282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746253" y="1763364"/>
            <a:ext cx="2109047" cy="1274233"/>
            <a:chOff x="5059689" y="1322522"/>
            <a:chExt cx="1581785" cy="955675"/>
          </a:xfrm>
        </p:grpSpPr>
        <p:sp>
          <p:nvSpPr>
            <p:cNvPr id="8" name="object 8"/>
            <p:cNvSpPr/>
            <p:nvPr/>
          </p:nvSpPr>
          <p:spPr>
            <a:xfrm>
              <a:off x="5565639" y="1322522"/>
              <a:ext cx="649473" cy="5566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059689" y="1750029"/>
              <a:ext cx="558518" cy="5276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7413" y="1672939"/>
              <a:ext cx="603988" cy="5486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34036" y="3079485"/>
            <a:ext cx="8419253" cy="1078864"/>
          </a:xfrm>
          <a:prstGeom prst="rect">
            <a:avLst/>
          </a:prstGeom>
        </p:spPr>
        <p:txBody>
          <a:bodyPr vert="horz" wrap="square" lIns="0" tIns="187113" rIns="0" bIns="0" rtlCol="0">
            <a:spAutoFit/>
          </a:bodyPr>
          <a:lstStyle/>
          <a:p>
            <a:pPr marL="84665">
              <a:spcBef>
                <a:spcPts val="1473"/>
              </a:spcBef>
              <a:tabLst>
                <a:tab pos="4702269" algn="l"/>
              </a:tabLst>
            </a:pPr>
            <a:r>
              <a:rPr sz="2133" spc="-7" dirty="0">
                <a:latin typeface="Arial"/>
                <a:cs typeface="Arial"/>
              </a:rPr>
              <a:t>Training data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~</a:t>
            </a:r>
            <a:r>
              <a:rPr sz="2133" spc="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p</a:t>
            </a:r>
            <a:r>
              <a:rPr sz="2100" baseline="-31746" dirty="0">
                <a:latin typeface="Arial"/>
                <a:cs typeface="Arial"/>
              </a:rPr>
              <a:t>data</a:t>
            </a:r>
            <a:r>
              <a:rPr sz="2133" dirty="0">
                <a:latin typeface="Arial"/>
                <a:cs typeface="Arial"/>
              </a:rPr>
              <a:t>(x)	</a:t>
            </a:r>
            <a:r>
              <a:rPr sz="2133" spc="-7" dirty="0">
                <a:latin typeface="Arial"/>
                <a:cs typeface="Arial"/>
              </a:rPr>
              <a:t>Generated </a:t>
            </a:r>
            <a:r>
              <a:rPr sz="2133" dirty="0">
                <a:latin typeface="Arial"/>
                <a:cs typeface="Arial"/>
              </a:rPr>
              <a:t>samples ~</a:t>
            </a:r>
            <a:r>
              <a:rPr sz="2133" spc="-87" dirty="0">
                <a:latin typeface="Arial"/>
                <a:cs typeface="Arial"/>
              </a:rPr>
              <a:t> </a:t>
            </a:r>
            <a:r>
              <a:rPr sz="2133" spc="7" dirty="0">
                <a:latin typeface="Arial"/>
                <a:cs typeface="Arial"/>
              </a:rPr>
              <a:t>p</a:t>
            </a:r>
            <a:r>
              <a:rPr sz="2100" spc="9" baseline="-31746" dirty="0">
                <a:latin typeface="Arial"/>
                <a:cs typeface="Arial"/>
              </a:rPr>
              <a:t>model</a:t>
            </a:r>
            <a:r>
              <a:rPr sz="2133" spc="7" dirty="0">
                <a:latin typeface="Arial"/>
                <a:cs typeface="Arial"/>
              </a:rPr>
              <a:t>(x)</a:t>
            </a:r>
            <a:endParaRPr sz="2133" dirty="0">
              <a:latin typeface="Arial"/>
              <a:cs typeface="Arial"/>
            </a:endParaRPr>
          </a:p>
          <a:p>
            <a:pPr marL="261613" algn="ctr">
              <a:spcBef>
                <a:spcPts val="1513"/>
              </a:spcBef>
            </a:pPr>
            <a:r>
              <a:rPr sz="2400" spc="-7" dirty="0">
                <a:latin typeface="Arial"/>
                <a:cs typeface="Arial"/>
              </a:rPr>
              <a:t>Want to learn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baseline="-30092" dirty="0">
                <a:latin typeface="Arial"/>
                <a:cs typeface="Arial"/>
              </a:rPr>
              <a:t>model</a:t>
            </a:r>
            <a:r>
              <a:rPr sz="2400" dirty="0">
                <a:latin typeface="Arial"/>
                <a:cs typeface="Arial"/>
              </a:rPr>
              <a:t>(x) similar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</a:t>
            </a:r>
            <a:r>
              <a:rPr sz="2400" spc="-9" baseline="-30092" dirty="0">
                <a:latin typeface="Arial"/>
                <a:cs typeface="Arial"/>
              </a:rPr>
              <a:t>data</a:t>
            </a:r>
            <a:r>
              <a:rPr sz="2400" spc="-7" dirty="0">
                <a:latin typeface="Arial"/>
                <a:cs typeface="Arial"/>
              </a:rPr>
              <a:t>(x)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5" y="352532"/>
            <a:ext cx="9978812" cy="1298709"/>
          </a:xfrm>
          <a:prstGeom prst="rect">
            <a:avLst/>
          </a:prstGeom>
        </p:spPr>
        <p:txBody>
          <a:bodyPr vert="horz" wrap="square" lIns="0" tIns="168485" rIns="0" bIns="0" rtlCol="0">
            <a:spAutoFit/>
          </a:bodyPr>
          <a:lstStyle/>
          <a:p>
            <a:pPr marL="16933">
              <a:spcBef>
                <a:spcPts val="1325"/>
              </a:spcBef>
            </a:pPr>
            <a:r>
              <a:rPr spc="-7" dirty="0"/>
              <a:t>Generative</a:t>
            </a:r>
            <a:r>
              <a:rPr spc="-20" dirty="0"/>
              <a:t> </a:t>
            </a:r>
            <a:r>
              <a:rPr dirty="0"/>
              <a:t>Models</a:t>
            </a:r>
          </a:p>
          <a:p>
            <a:pPr marL="110911">
              <a:spcBef>
                <a:spcPts val="793"/>
              </a:spcBef>
            </a:pPr>
            <a:r>
              <a:rPr sz="2667" spc="-7" dirty="0"/>
              <a:t>Given training data, generate new </a:t>
            </a:r>
            <a:r>
              <a:rPr sz="2667" dirty="0"/>
              <a:t>samples </a:t>
            </a:r>
            <a:r>
              <a:rPr sz="2667" spc="-7" dirty="0"/>
              <a:t>from </a:t>
            </a:r>
            <a:r>
              <a:rPr sz="2667" dirty="0"/>
              <a:t>same</a:t>
            </a:r>
            <a:r>
              <a:rPr sz="2667" spc="-107" dirty="0"/>
              <a:t> </a:t>
            </a:r>
            <a:r>
              <a:rPr sz="2667" spc="-7" dirty="0"/>
              <a:t>distribution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768029" y="1823726"/>
            <a:ext cx="2101427" cy="1254759"/>
            <a:chOff x="1326022" y="1367794"/>
            <a:chExt cx="1576070" cy="941069"/>
          </a:xfrm>
        </p:grpSpPr>
        <p:sp>
          <p:nvSpPr>
            <p:cNvPr id="4" name="object 4"/>
            <p:cNvSpPr/>
            <p:nvPr/>
          </p:nvSpPr>
          <p:spPr>
            <a:xfrm>
              <a:off x="1701196" y="1367794"/>
              <a:ext cx="649481" cy="5959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298092" y="1596574"/>
              <a:ext cx="603988" cy="548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26022" y="1780203"/>
              <a:ext cx="558518" cy="5282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746253" y="1763364"/>
            <a:ext cx="2109047" cy="1274233"/>
            <a:chOff x="5059689" y="1322522"/>
            <a:chExt cx="1581785" cy="955675"/>
          </a:xfrm>
        </p:grpSpPr>
        <p:sp>
          <p:nvSpPr>
            <p:cNvPr id="8" name="object 8"/>
            <p:cNvSpPr/>
            <p:nvPr/>
          </p:nvSpPr>
          <p:spPr>
            <a:xfrm>
              <a:off x="5565639" y="1322522"/>
              <a:ext cx="649473" cy="5566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059689" y="1750029"/>
              <a:ext cx="558518" cy="5276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7413" y="1672939"/>
              <a:ext cx="603988" cy="5486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364" y="3079485"/>
            <a:ext cx="11897360" cy="2807414"/>
          </a:xfrm>
          <a:prstGeom prst="rect">
            <a:avLst/>
          </a:prstGeom>
        </p:spPr>
        <p:txBody>
          <a:bodyPr vert="horz" wrap="square" lIns="0" tIns="187113" rIns="0" bIns="0" rtlCol="0">
            <a:spAutoFit/>
          </a:bodyPr>
          <a:lstStyle/>
          <a:p>
            <a:pPr marL="1203929">
              <a:spcBef>
                <a:spcPts val="1473"/>
              </a:spcBef>
              <a:tabLst>
                <a:tab pos="5822381" algn="l"/>
              </a:tabLst>
            </a:pPr>
            <a:r>
              <a:rPr sz="2133" spc="-7" dirty="0">
                <a:latin typeface="Arial"/>
                <a:cs typeface="Arial"/>
              </a:rPr>
              <a:t>Training data</a:t>
            </a:r>
            <a:r>
              <a:rPr sz="2133" spc="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~</a:t>
            </a:r>
            <a:r>
              <a:rPr sz="2133" spc="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p</a:t>
            </a:r>
            <a:r>
              <a:rPr sz="2100" baseline="-31746" dirty="0">
                <a:latin typeface="Arial"/>
                <a:cs typeface="Arial"/>
              </a:rPr>
              <a:t>data</a:t>
            </a:r>
            <a:r>
              <a:rPr sz="2133" dirty="0">
                <a:latin typeface="Arial"/>
                <a:cs typeface="Arial"/>
              </a:rPr>
              <a:t>(x)	</a:t>
            </a:r>
            <a:r>
              <a:rPr sz="2133" spc="-7" dirty="0">
                <a:latin typeface="Arial"/>
                <a:cs typeface="Arial"/>
              </a:rPr>
              <a:t>Generated </a:t>
            </a:r>
            <a:r>
              <a:rPr sz="2133" dirty="0">
                <a:latin typeface="Arial"/>
                <a:cs typeface="Arial"/>
              </a:rPr>
              <a:t>samples ~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7" dirty="0">
                <a:latin typeface="Arial"/>
                <a:cs typeface="Arial"/>
              </a:rPr>
              <a:t>p</a:t>
            </a:r>
            <a:r>
              <a:rPr sz="2100" spc="9" baseline="-31746" dirty="0">
                <a:latin typeface="Arial"/>
                <a:cs typeface="Arial"/>
              </a:rPr>
              <a:t>model</a:t>
            </a:r>
            <a:r>
              <a:rPr sz="2133" spc="7" dirty="0">
                <a:latin typeface="Arial"/>
                <a:cs typeface="Arial"/>
              </a:rPr>
              <a:t>(x)</a:t>
            </a:r>
            <a:endParaRPr sz="2133">
              <a:latin typeface="Arial"/>
              <a:cs typeface="Arial"/>
            </a:endParaRPr>
          </a:p>
          <a:p>
            <a:pPr marL="2816790">
              <a:spcBef>
                <a:spcPts val="1513"/>
              </a:spcBef>
            </a:pPr>
            <a:r>
              <a:rPr sz="2400" spc="-7" dirty="0">
                <a:latin typeface="Arial"/>
                <a:cs typeface="Arial"/>
              </a:rPr>
              <a:t>Want to learn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baseline="-30092" dirty="0">
                <a:latin typeface="Arial"/>
                <a:cs typeface="Arial"/>
              </a:rPr>
              <a:t>model</a:t>
            </a:r>
            <a:r>
              <a:rPr sz="2400" dirty="0">
                <a:latin typeface="Arial"/>
                <a:cs typeface="Arial"/>
              </a:rPr>
              <a:t>(x) similar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</a:t>
            </a:r>
            <a:r>
              <a:rPr sz="2400" spc="-9" baseline="-30092" dirty="0">
                <a:latin typeface="Arial"/>
                <a:cs typeface="Arial"/>
              </a:rPr>
              <a:t>data</a:t>
            </a:r>
            <a:r>
              <a:rPr sz="2400" spc="-7" dirty="0">
                <a:latin typeface="Arial"/>
                <a:cs typeface="Arial"/>
              </a:rPr>
              <a:t>(x)</a:t>
            </a:r>
            <a:endParaRPr sz="2400">
              <a:latin typeface="Arial"/>
              <a:cs typeface="Arial"/>
            </a:endParaRPr>
          </a:p>
          <a:p>
            <a:pPr marL="84665">
              <a:spcBef>
                <a:spcPts val="2640"/>
              </a:spcBef>
            </a:pPr>
            <a:r>
              <a:rPr sz="2400" spc="-7" dirty="0">
                <a:latin typeface="Arial"/>
                <a:cs typeface="Arial"/>
              </a:rPr>
              <a:t>Addresses density estimation, </a:t>
            </a:r>
            <a:r>
              <a:rPr sz="2400" dirty="0">
                <a:latin typeface="Arial"/>
                <a:cs typeface="Arial"/>
              </a:rPr>
              <a:t>a core </a:t>
            </a:r>
            <a:r>
              <a:rPr sz="2400" spc="-7" dirty="0">
                <a:latin typeface="Arial"/>
                <a:cs typeface="Arial"/>
              </a:rPr>
              <a:t>problem in unsupervised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84665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Several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flavors:</a:t>
            </a:r>
            <a:endParaRPr sz="2400">
              <a:latin typeface="Arial"/>
              <a:cs typeface="Arial"/>
            </a:endParaRPr>
          </a:p>
          <a:p>
            <a:pPr marL="694249" indent="-395383">
              <a:spcBef>
                <a:spcPts val="27"/>
              </a:spcBef>
              <a:buChar char="-"/>
              <a:tabLst>
                <a:tab pos="693403" algn="l"/>
                <a:tab pos="694249" algn="l"/>
              </a:tabLst>
            </a:pPr>
            <a:r>
              <a:rPr sz="2133" spc="-7" dirty="0">
                <a:latin typeface="Arial"/>
                <a:cs typeface="Arial"/>
              </a:rPr>
              <a:t>Explicit density estimation: explicitly define and </a:t>
            </a:r>
            <a:r>
              <a:rPr sz="2133" dirty="0">
                <a:latin typeface="Arial"/>
                <a:cs typeface="Arial"/>
              </a:rPr>
              <a:t>solve </a:t>
            </a:r>
            <a:r>
              <a:rPr sz="2133" spc="-7" dirty="0">
                <a:latin typeface="Arial"/>
                <a:cs typeface="Arial"/>
              </a:rPr>
              <a:t>for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13" dirty="0">
                <a:latin typeface="Arial"/>
                <a:cs typeface="Arial"/>
              </a:rPr>
              <a:t>p</a:t>
            </a:r>
            <a:r>
              <a:rPr sz="2100" spc="20" baseline="-31746" dirty="0">
                <a:latin typeface="Arial"/>
                <a:cs typeface="Arial"/>
              </a:rPr>
              <a:t>model</a:t>
            </a:r>
            <a:r>
              <a:rPr sz="2133" spc="13" dirty="0">
                <a:latin typeface="Arial"/>
                <a:cs typeface="Arial"/>
              </a:rPr>
              <a:t>(x)</a:t>
            </a:r>
            <a:endParaRPr sz="2133">
              <a:latin typeface="Arial"/>
              <a:cs typeface="Arial"/>
            </a:endParaRPr>
          </a:p>
          <a:p>
            <a:pPr marL="694249" indent="-406390">
              <a:spcBef>
                <a:spcPts val="33"/>
              </a:spcBef>
              <a:buSzPct val="112500"/>
              <a:buChar char="-"/>
              <a:tabLst>
                <a:tab pos="693403" algn="l"/>
                <a:tab pos="694249" algn="l"/>
              </a:tabLst>
            </a:pPr>
            <a:r>
              <a:rPr sz="2133" spc="-7" dirty="0">
                <a:latin typeface="Arial"/>
                <a:cs typeface="Arial"/>
              </a:rPr>
              <a:t>Implicit density estimation: learn </a:t>
            </a:r>
            <a:r>
              <a:rPr sz="2133" dirty="0">
                <a:latin typeface="Arial"/>
                <a:cs typeface="Arial"/>
              </a:rPr>
              <a:t>model </a:t>
            </a:r>
            <a:r>
              <a:rPr sz="2133" spc="-7" dirty="0">
                <a:latin typeface="Arial"/>
                <a:cs typeface="Arial"/>
              </a:rPr>
              <a:t>that </a:t>
            </a:r>
            <a:r>
              <a:rPr sz="2133" dirty="0">
                <a:latin typeface="Arial"/>
                <a:cs typeface="Arial"/>
              </a:rPr>
              <a:t>can sample </a:t>
            </a:r>
            <a:r>
              <a:rPr sz="2133" spc="-7" dirty="0">
                <a:latin typeface="Arial"/>
                <a:cs typeface="Arial"/>
              </a:rPr>
              <a:t>from </a:t>
            </a:r>
            <a:r>
              <a:rPr sz="2133" spc="13" dirty="0">
                <a:latin typeface="Arial"/>
                <a:cs typeface="Arial"/>
              </a:rPr>
              <a:t>p</a:t>
            </a:r>
            <a:r>
              <a:rPr sz="2100" spc="20" baseline="-31746" dirty="0">
                <a:latin typeface="Arial"/>
                <a:cs typeface="Arial"/>
              </a:rPr>
              <a:t>model</a:t>
            </a:r>
            <a:r>
              <a:rPr sz="2133" spc="13" dirty="0">
                <a:latin typeface="Arial"/>
                <a:cs typeface="Arial"/>
              </a:rPr>
              <a:t>(x) </a:t>
            </a:r>
            <a:r>
              <a:rPr sz="2133" spc="-7" dirty="0">
                <a:latin typeface="Arial"/>
                <a:cs typeface="Arial"/>
              </a:rPr>
              <a:t>w/o explicitly defining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it</a:t>
            </a:r>
            <a:endParaRPr sz="2133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5" y="504183"/>
            <a:ext cx="572600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Why </a:t>
            </a:r>
            <a:r>
              <a:rPr spc="-7" dirty="0"/>
              <a:t>Generative</a:t>
            </a:r>
            <a:r>
              <a:rPr spc="-120" dirty="0"/>
              <a:t> </a:t>
            </a:r>
            <a:r>
              <a:rPr dirty="0"/>
              <a:t>Models?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197" y="1296772"/>
            <a:ext cx="905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22476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7" dirty="0">
                <a:latin typeface="Arial"/>
                <a:cs typeface="Arial"/>
              </a:rPr>
              <a:t>Realistic </a:t>
            </a:r>
            <a:r>
              <a:rPr sz="2400" dirty="0">
                <a:latin typeface="Arial"/>
                <a:cs typeface="Arial"/>
              </a:rPr>
              <a:t>samples </a:t>
            </a:r>
            <a:r>
              <a:rPr sz="2400" spc="-7" dirty="0">
                <a:latin typeface="Arial"/>
                <a:cs typeface="Arial"/>
              </a:rPr>
              <a:t>for artwork, </a:t>
            </a:r>
            <a:r>
              <a:rPr sz="2400" dirty="0">
                <a:latin typeface="Arial"/>
                <a:cs typeface="Arial"/>
              </a:rPr>
              <a:t>super-resolution, colorization,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198" y="4243165"/>
            <a:ext cx="9810327" cy="14835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6390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Generative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7" dirty="0">
                <a:latin typeface="Arial"/>
                <a:cs typeface="Arial"/>
              </a:rPr>
              <a:t>of time-series data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7" dirty="0">
                <a:latin typeface="Arial"/>
                <a:cs typeface="Arial"/>
              </a:rPr>
              <a:t>be used for </a:t>
            </a:r>
            <a:r>
              <a:rPr sz="2400" dirty="0">
                <a:latin typeface="Arial"/>
                <a:cs typeface="Arial"/>
              </a:rPr>
              <a:t>simulation </a:t>
            </a:r>
            <a:r>
              <a:rPr sz="2400" spc="-7" dirty="0">
                <a:latin typeface="Arial"/>
                <a:cs typeface="Arial"/>
              </a:rPr>
              <a:t>and  planning </a:t>
            </a:r>
            <a:r>
              <a:rPr sz="2400" dirty="0">
                <a:latin typeface="Arial"/>
                <a:cs typeface="Arial"/>
              </a:rPr>
              <a:t>(reinforcement </a:t>
            </a:r>
            <a:r>
              <a:rPr sz="2400" spc="-7" dirty="0">
                <a:latin typeface="Arial"/>
                <a:cs typeface="Arial"/>
              </a:rPr>
              <a:t>learning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applications!)</a:t>
            </a:r>
            <a:endParaRPr sz="2400">
              <a:latin typeface="Arial"/>
              <a:cs typeface="Arial"/>
            </a:endParaRPr>
          </a:p>
          <a:p>
            <a:pPr marL="422476" marR="897444" indent="-406390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Training generative </a:t>
            </a:r>
            <a:r>
              <a:rPr sz="2400" dirty="0">
                <a:latin typeface="Arial"/>
                <a:cs typeface="Arial"/>
              </a:rPr>
              <a:t>models can </a:t>
            </a:r>
            <a:r>
              <a:rPr sz="2400" spc="-7" dirty="0">
                <a:latin typeface="Arial"/>
                <a:cs typeface="Arial"/>
              </a:rPr>
              <a:t>also enable inference of latent  </a:t>
            </a:r>
            <a:r>
              <a:rPr sz="2400" dirty="0">
                <a:latin typeface="Arial"/>
                <a:cs typeface="Arial"/>
              </a:rPr>
              <a:t>representations </a:t>
            </a:r>
            <a:r>
              <a:rPr sz="2400" spc="-7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7" dirty="0">
                <a:latin typeface="Arial"/>
                <a:cs typeface="Arial"/>
              </a:rPr>
              <a:t>be useful as general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8765" y="1775130"/>
            <a:ext cx="3604425" cy="2425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010882" y="1775129"/>
            <a:ext cx="2367861" cy="2378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01190" y="1775130"/>
            <a:ext cx="4024924" cy="2425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7933" y="5974521"/>
            <a:ext cx="692827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" dirty="0">
                <a:solidFill>
                  <a:srgbClr val="999999"/>
                </a:solidFill>
                <a:latin typeface="Arial"/>
                <a:cs typeface="Arial"/>
              </a:rPr>
              <a:t>FIgures from L-R are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copyright: (1) </a:t>
            </a:r>
            <a:r>
              <a:rPr sz="800" u="sng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Alec Radford et al. 2016</a:t>
            </a:r>
            <a:r>
              <a:rPr sz="800" spc="-7" dirty="0">
                <a:solidFill>
                  <a:srgbClr val="999999"/>
                </a:solidFill>
                <a:latin typeface="Arial"/>
                <a:cs typeface="Arial"/>
              </a:rPr>
              <a:t>;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(2) </a:t>
            </a:r>
            <a:r>
              <a:rPr sz="800" u="sng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David Berthelot et al. 2017</a:t>
            </a:r>
            <a:r>
              <a:rPr sz="800" u="sng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; </a:t>
            </a:r>
            <a:r>
              <a:rPr sz="800" u="sng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7"/>
              </a:rPr>
              <a:t>Phillip Isola et al. </a:t>
            </a:r>
            <a:r>
              <a:rPr sz="8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7"/>
              </a:rPr>
              <a:t>2017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. </a:t>
            </a:r>
            <a:r>
              <a:rPr sz="800" spc="-7" dirty="0">
                <a:solidFill>
                  <a:srgbClr val="999999"/>
                </a:solidFill>
                <a:latin typeface="Arial"/>
                <a:cs typeface="Arial"/>
              </a:rPr>
              <a:t>Reproduced with authors</a:t>
            </a:r>
            <a:r>
              <a:rPr sz="800" spc="33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7" dirty="0">
                <a:solidFill>
                  <a:srgbClr val="999999"/>
                </a:solidFill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098046" y="6081387"/>
            <a:ext cx="4445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667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fld id="{81D60167-4931-47E6-BA6A-407CBD079E47}" type="slidenum">
              <a:rPr lang="en-US" smtClean="0"/>
              <a:pPr marL="16933">
                <a:lnSpc>
                  <a:spcPts val="3080"/>
                </a:lnSpc>
              </a:pPr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3863</Words>
  <Application>Microsoft Office PowerPoint</Application>
  <PresentationFormat>Widescreen</PresentationFormat>
  <Paragraphs>693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Carlito</vt:lpstr>
      <vt:lpstr>Times New Roman</vt:lpstr>
      <vt:lpstr>Office Theme</vt:lpstr>
      <vt:lpstr>Lecture 8  Generative Models </vt:lpstr>
      <vt:lpstr>Overview </vt:lpstr>
      <vt:lpstr>Supervised vs Unsupervised Learning</vt:lpstr>
      <vt:lpstr>PowerPoint Presentation</vt:lpstr>
      <vt:lpstr>Supervised vs Unsupervised Learning</vt:lpstr>
      <vt:lpstr>PowerPoint Presentation</vt:lpstr>
      <vt:lpstr>Generative Models Given training data, generate new samples from same distribution</vt:lpstr>
      <vt:lpstr>Generative Models Given training data, generate new samples from same distribution</vt:lpstr>
      <vt:lpstr>Why Generative Models?</vt:lpstr>
      <vt:lpstr>PixelRNN and PixelCNN</vt:lpstr>
      <vt:lpstr>Fully visible belief network</vt:lpstr>
      <vt:lpstr>Fully visible belief network</vt:lpstr>
      <vt:lpstr>Fully visible belief network</vt:lpstr>
      <vt:lpstr>PixelRNN</vt:lpstr>
      <vt:lpstr>PixelRNN</vt:lpstr>
      <vt:lpstr>PixelRNN</vt:lpstr>
      <vt:lpstr>PixelRNN</vt:lpstr>
      <vt:lpstr>PixelCNN</vt:lpstr>
      <vt:lpstr>PixelCNN</vt:lpstr>
      <vt:lpstr>PixelCNN</vt:lpstr>
      <vt:lpstr>Generation Samples</vt:lpstr>
      <vt:lpstr>Autoencoders and Variational  Autoencoders (VAE)</vt:lpstr>
      <vt:lpstr>Autoencoders</vt:lpstr>
      <vt:lpstr>Autoencoder</vt:lpstr>
      <vt:lpstr>Autoencoder</vt:lpstr>
      <vt:lpstr>Autoencoder architecture </vt:lpstr>
      <vt:lpstr>Applications of Autoencoders</vt:lpstr>
      <vt:lpstr>Autoencoders</vt:lpstr>
      <vt:lpstr>Autoencoders</vt:lpstr>
      <vt:lpstr>Autoencoders</vt:lpstr>
      <vt:lpstr>Autoencoders</vt:lpstr>
      <vt:lpstr>Autoencoders</vt:lpstr>
      <vt:lpstr>Autoencoders</vt:lpstr>
      <vt:lpstr>Autoencoders</vt:lpstr>
      <vt:lpstr>Autoencoders</vt:lpstr>
      <vt:lpstr>Autoencoders</vt:lpstr>
      <vt:lpstr>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Autoencoders: Generating Data!</vt:lpstr>
      <vt:lpstr>Variational Autoencoders: Generating Data!</vt:lpstr>
      <vt:lpstr>Variational Autoencoders: Generating Data!</vt:lpstr>
      <vt:lpstr>Generative Adversarial  Networks (GAN)</vt:lpstr>
      <vt:lpstr>So far...</vt:lpstr>
      <vt:lpstr>Generative Adversarial Networks</vt:lpstr>
      <vt:lpstr>Training GANs: Two-player game</vt:lpstr>
      <vt:lpstr>Training GANs: Two-player game</vt:lpstr>
      <vt:lpstr>Training GANs: Two-player game</vt:lpstr>
      <vt:lpstr>Training GANs: Two-player game</vt:lpstr>
      <vt:lpstr>PowerPoint Presentation</vt:lpstr>
      <vt:lpstr>Training GANs: Two-player game</vt:lpstr>
      <vt:lpstr>Training GANs: Two-player game</vt:lpstr>
      <vt:lpstr>PowerPoint Presentation</vt:lpstr>
      <vt:lpstr>PowerPoint Presentation</vt:lpstr>
      <vt:lpstr>PowerPoint Presentation</vt:lpstr>
      <vt:lpstr>PowerPoint Presentation</vt:lpstr>
      <vt:lpstr>Generative Adversarial Nets: Convolutional Architectures</vt:lpstr>
      <vt:lpstr>Generative Adversarial Nets: Convolutional Architectures</vt:lpstr>
      <vt:lpstr>Generative Adversarial Nets: Interpretable Vector Math</vt:lpstr>
      <vt:lpstr>Generative Adversarial Nets: Interpretable Vector Math</vt:lpstr>
      <vt:lpstr>Generative Adversarial Nets: Interpretable Vector Math</vt:lpstr>
      <vt:lpstr>PowerPoint Presentation</vt:lpstr>
      <vt:lpstr>Generative Adversarial Nets: Interpretable Vector Math</vt:lpstr>
      <vt:lpstr>2017: Year of the GAN Better training and generation Source-&gt;Target domain transfer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  Generative Models </dc:title>
  <dc:creator>Shah, Syed Jawad H. (UMKC-Student)</dc:creator>
  <cp:lastModifiedBy>Shah, Syed Jawad H. (UMKC-Student)</cp:lastModifiedBy>
  <cp:revision>1</cp:revision>
  <dcterms:created xsi:type="dcterms:W3CDTF">2020-10-13T05:54:07Z</dcterms:created>
  <dcterms:modified xsi:type="dcterms:W3CDTF">2020-10-13T05:54:16Z</dcterms:modified>
</cp:coreProperties>
</file>